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8" r:id="rId3"/>
  </p:sldMasterIdLst>
  <p:notesMasterIdLst>
    <p:notesMasterId r:id="rId97"/>
  </p:notesMasterIdLst>
  <p:sldIdLst>
    <p:sldId id="256" r:id="rId4"/>
    <p:sldId id="759" r:id="rId5"/>
    <p:sldId id="257" r:id="rId6"/>
    <p:sldId id="701" r:id="rId7"/>
    <p:sldId id="702" r:id="rId8"/>
    <p:sldId id="323" r:id="rId9"/>
    <p:sldId id="259" r:id="rId10"/>
    <p:sldId id="262" r:id="rId11"/>
    <p:sldId id="266" r:id="rId12"/>
    <p:sldId id="265" r:id="rId13"/>
    <p:sldId id="264" r:id="rId14"/>
    <p:sldId id="263" r:id="rId15"/>
    <p:sldId id="267" r:id="rId16"/>
    <p:sldId id="355" r:id="rId17"/>
    <p:sldId id="379" r:id="rId18"/>
    <p:sldId id="400" r:id="rId19"/>
    <p:sldId id="757" r:id="rId20"/>
    <p:sldId id="380" r:id="rId21"/>
    <p:sldId id="381" r:id="rId22"/>
    <p:sldId id="758" r:id="rId23"/>
    <p:sldId id="270" r:id="rId24"/>
    <p:sldId id="273" r:id="rId25"/>
    <p:sldId id="274" r:id="rId26"/>
    <p:sldId id="271" r:id="rId27"/>
    <p:sldId id="272" r:id="rId28"/>
    <p:sldId id="275" r:id="rId29"/>
    <p:sldId id="395" r:id="rId30"/>
    <p:sldId id="356" r:id="rId31"/>
    <p:sldId id="277" r:id="rId32"/>
    <p:sldId id="393" r:id="rId33"/>
    <p:sldId id="401" r:id="rId34"/>
    <p:sldId id="402" r:id="rId35"/>
    <p:sldId id="317" r:id="rId36"/>
    <p:sldId id="347" r:id="rId37"/>
    <p:sldId id="348" r:id="rId38"/>
    <p:sldId id="674" r:id="rId39"/>
    <p:sldId id="675" r:id="rId40"/>
    <p:sldId id="699" r:id="rId41"/>
    <p:sldId id="700" r:id="rId42"/>
    <p:sldId id="288" r:id="rId43"/>
    <p:sldId id="289" r:id="rId44"/>
    <p:sldId id="290" r:id="rId45"/>
    <p:sldId id="291" r:id="rId46"/>
    <p:sldId id="389" r:id="rId47"/>
    <p:sldId id="390" r:id="rId48"/>
    <p:sldId id="297" r:id="rId49"/>
    <p:sldId id="391" r:id="rId50"/>
    <p:sldId id="392" r:id="rId51"/>
    <p:sldId id="300" r:id="rId52"/>
    <p:sldId id="301" r:id="rId53"/>
    <p:sldId id="397" r:id="rId54"/>
    <p:sldId id="398" r:id="rId55"/>
    <p:sldId id="302" r:id="rId56"/>
    <p:sldId id="303" r:id="rId57"/>
    <p:sldId id="386" r:id="rId58"/>
    <p:sldId id="305" r:id="rId59"/>
    <p:sldId id="306" r:id="rId60"/>
    <p:sldId id="733" r:id="rId61"/>
    <p:sldId id="734" r:id="rId62"/>
    <p:sldId id="735" r:id="rId63"/>
    <p:sldId id="736" r:id="rId64"/>
    <p:sldId id="737" r:id="rId65"/>
    <p:sldId id="738" r:id="rId66"/>
    <p:sldId id="739" r:id="rId67"/>
    <p:sldId id="740" r:id="rId68"/>
    <p:sldId id="741" r:id="rId69"/>
    <p:sldId id="742" r:id="rId70"/>
    <p:sldId id="743" r:id="rId71"/>
    <p:sldId id="744" r:id="rId72"/>
    <p:sldId id="745" r:id="rId73"/>
    <p:sldId id="747" r:id="rId74"/>
    <p:sldId id="748" r:id="rId75"/>
    <p:sldId id="749" r:id="rId76"/>
    <p:sldId id="750" r:id="rId77"/>
    <p:sldId id="751" r:id="rId78"/>
    <p:sldId id="752" r:id="rId79"/>
    <p:sldId id="753" r:id="rId80"/>
    <p:sldId id="754" r:id="rId81"/>
    <p:sldId id="755" r:id="rId82"/>
    <p:sldId id="746" r:id="rId83"/>
    <p:sldId id="318" r:id="rId84"/>
    <p:sldId id="345" r:id="rId85"/>
    <p:sldId id="678" r:id="rId86"/>
    <p:sldId id="354" r:id="rId87"/>
    <p:sldId id="693" r:id="rId88"/>
    <p:sldId id="704" r:id="rId89"/>
    <p:sldId id="705" r:id="rId90"/>
    <p:sldId id="706" r:id="rId91"/>
    <p:sldId id="707" r:id="rId92"/>
    <p:sldId id="708" r:id="rId93"/>
    <p:sldId id="760" r:id="rId94"/>
    <p:sldId id="709" r:id="rId95"/>
    <p:sldId id="320" r:id="rId9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FED"/>
    <a:srgbClr val="DFF7D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4"/>
            </a:schemeClr>
          </a:solidFill>
        </a:fill>
      </a:tcStyle>
    </a:firstCol>
    <a:lastRow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4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150" autoAdjust="0"/>
  </p:normalViewPr>
  <p:slideViewPr>
    <p:cSldViewPr snapToGrid="0">
      <p:cViewPr varScale="1">
        <p:scale>
          <a:sx n="81" d="100"/>
          <a:sy n="81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8000"/>
              </a:lnSpc>
              <a:defRPr sz="1600"/>
            </a:lvl1pPr>
          </a:lstStyle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CA1311-84B3-44A4-ABAE-FC9E78BF2C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106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r.jpg" descr="b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" y="1756551"/>
            <a:ext cx="12458418" cy="173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 lIns="65022" tIns="65022" rIns="65022" bIns="65022"/>
          <a:lstStyle>
            <a:lvl1pPr marL="487680" indent="-487680" algn="r" defTabSz="1300480">
              <a:lnSpc>
                <a:spcPct val="10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  <a:solidFill>
            <a:schemeClr val="accent5">
              <a:hueOff val="-82419"/>
              <a:satOff val="-9512"/>
              <a:lumOff val="-16342"/>
            </a:schemeClr>
          </a:solidFill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D7AA31-4572-4F41-ACEA-733F28F86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6160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r.jpg" descr="b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" y="1756551"/>
            <a:ext cx="12458418" cy="1738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 lIns="65022" tIns="65022" rIns="65022" bIns="65022"/>
          <a:lstStyle>
            <a:lvl1pPr marL="487680" indent="-487680" algn="r" defTabSz="1300480">
              <a:lnSpc>
                <a:spcPct val="10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18971211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文本"/>
          <p:cNvSpPr txBox="1">
            <a:spLocks noGrp="1"/>
          </p:cNvSpPr>
          <p:nvPr>
            <p:ph type="title"/>
          </p:nvPr>
        </p:nvSpPr>
        <p:spPr>
          <a:xfrm>
            <a:off x="975359" y="325119"/>
            <a:ext cx="11054082" cy="1733975"/>
          </a:xfrm>
          <a:prstGeom prst="rect">
            <a:avLst/>
          </a:prstGeom>
        </p:spPr>
        <p:txBody>
          <a:bodyPr lIns="65476" tIns="65476" rIns="65476" bIns="65476"/>
          <a:lstStyle>
            <a:lvl1pPr defTabSz="1300480">
              <a:defRPr sz="6200">
                <a:solidFill>
                  <a:srgbClr val="FFFF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标题文本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idx="1"/>
          </p:nvPr>
        </p:nvSpPr>
        <p:spPr>
          <a:xfrm>
            <a:off x="975359" y="2334542"/>
            <a:ext cx="11054082" cy="6335325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6235" indent="-449035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19100" defTabSz="1300480">
              <a:spcBef>
                <a:spcPts val="1000"/>
              </a:spcBef>
              <a:buClr>
                <a:srgbClr val="FFFF00"/>
              </a:buClr>
              <a:buSzPct val="100000"/>
              <a:buChar char="»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74520" indent="-502920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331720" indent="-502920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628936" y="9279466"/>
            <a:ext cx="371349" cy="387038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lnSpc>
                <a:spcPct val="100000"/>
              </a:lnSpc>
              <a:spcBef>
                <a:spcPts val="1100"/>
              </a:spcBef>
              <a:defRPr sz="1800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74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gradFill flip="none" rotWithShape="1">
          <a:gsLst>
            <a:gs pos="0">
              <a:srgbClr val="0066FF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/>
          </p:nvPr>
        </p:nvSpPr>
        <p:spPr>
          <a:xfrm>
            <a:off x="975359" y="325119"/>
            <a:ext cx="11054082" cy="1733975"/>
          </a:xfrm>
          <a:prstGeom prst="rect">
            <a:avLst/>
          </a:prstGeom>
        </p:spPr>
        <p:txBody>
          <a:bodyPr lIns="65476" tIns="65476" rIns="65476" bIns="65476"/>
          <a:lstStyle>
            <a:lvl1pPr defTabSz="1300480">
              <a:defRPr sz="6200">
                <a:solidFill>
                  <a:srgbClr val="FFFF00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idx="1"/>
          </p:nvPr>
        </p:nvSpPr>
        <p:spPr>
          <a:xfrm>
            <a:off x="975359" y="2334542"/>
            <a:ext cx="11054082" cy="6335325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6235" indent="-449035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19100" defTabSz="1300480">
              <a:spcBef>
                <a:spcPts val="1000"/>
              </a:spcBef>
              <a:buClr>
                <a:srgbClr val="FFFF00"/>
              </a:buClr>
              <a:buSzPct val="100000"/>
              <a:buChar char="»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74520" indent="-502920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331720" indent="-502920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628936" y="9279466"/>
            <a:ext cx="371349" cy="387038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lnSpc>
                <a:spcPct val="100000"/>
              </a:lnSpc>
              <a:spcBef>
                <a:spcPts val="1100"/>
              </a:spcBef>
              <a:defRPr sz="1800">
                <a:solidFill>
                  <a:srgbClr val="66FF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96366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bg>
      <p:bgPr>
        <a:gradFill flip="none" rotWithShape="1">
          <a:gsLst>
            <a:gs pos="0">
              <a:srgbClr val="0066FF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/>
          </p:nvPr>
        </p:nvSpPr>
        <p:spPr>
          <a:xfrm>
            <a:off x="975359" y="325119"/>
            <a:ext cx="11054082" cy="8344749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6235" indent="-449035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19100" defTabSz="1300480">
              <a:spcBef>
                <a:spcPts val="1000"/>
              </a:spcBef>
              <a:buClr>
                <a:srgbClr val="FFFF00"/>
              </a:buClr>
              <a:buSzPct val="100000"/>
              <a:buChar char="»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74520" indent="-502920" defTabSz="1300480">
              <a:spcBef>
                <a:spcPts val="1000"/>
              </a:spcBef>
              <a:buClr>
                <a:srgbClr val="FFFF00"/>
              </a:buClr>
              <a:buSzPct val="75000"/>
              <a:buChar char="■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331720" indent="-502920" defTabSz="1300480">
              <a:spcBef>
                <a:spcPts val="1000"/>
              </a:spcBef>
              <a:buClr>
                <a:srgbClr val="FFFF00"/>
              </a:buClr>
              <a:buSzPct val="100000"/>
              <a:buChar char="–"/>
              <a:defRPr sz="4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58092" y="8886613"/>
            <a:ext cx="371349" cy="387038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lnSpc>
                <a:spcPct val="100000"/>
              </a:lnSpc>
              <a:spcBef>
                <a:spcPts val="1100"/>
              </a:spcBef>
              <a:defRPr sz="1800" b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23494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68E387-07F1-4542-8D74-A58E09A8E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69753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221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accent6">
                    <a:satOff val="-15807"/>
                    <a:lumOff val="-1755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90000"/>
              </a:lnSpc>
              <a:defRPr sz="2200">
                <a:solidFill>
                  <a:schemeClr val="accent6">
                    <a:satOff val="-15808"/>
                    <a:lumOff val="-1755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80086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90000"/>
              </a:lnSpc>
              <a:defRPr sz="2200">
                <a:solidFill>
                  <a:schemeClr val="accent6">
                    <a:satOff val="-15808"/>
                    <a:lumOff val="-1755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26540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程序设计基础">
            <a:extLst>
              <a:ext uri="{FF2B5EF4-FFF2-40B4-BE49-F238E27FC236}">
                <a16:creationId xmlns:a16="http://schemas.microsoft.com/office/drawing/2014/main" id="{91F5856B-DCAB-DC2A-081A-A73C4C016DF0}"/>
              </a:ext>
            </a:extLst>
          </p:cNvPr>
          <p:cNvSpPr txBox="1">
            <a:spLocks/>
          </p:cNvSpPr>
          <p:nvPr/>
        </p:nvSpPr>
        <p:spPr>
          <a:xfrm>
            <a:off x="1514968" y="2481064"/>
            <a:ext cx="9974864" cy="1742808"/>
          </a:xfrm>
          <a:prstGeom prst="rect">
            <a:avLst/>
          </a:prstGeom>
          <a:solidFill>
            <a:srgbClr val="00A37A"/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487680" marR="0" indent="-487680" algn="ctr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00" b="0" i="0" u="none" strike="noStrike" cap="none" spc="0" baseline="0">
                <a:solidFill>
                  <a:srgbClr val="FFFFFF"/>
                </a:solidFill>
                <a:uFillTx/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程序设计基础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清华大学计算机科学与技术系…">
            <a:extLst>
              <a:ext uri="{FF2B5EF4-FFF2-40B4-BE49-F238E27FC236}">
                <a16:creationId xmlns:a16="http://schemas.microsoft.com/office/drawing/2014/main" id="{542F9866-8452-F209-3422-B1C50B6BAD10}"/>
              </a:ext>
            </a:extLst>
          </p:cNvPr>
          <p:cNvSpPr txBox="1">
            <a:spLocks/>
          </p:cNvSpPr>
          <p:nvPr/>
        </p:nvSpPr>
        <p:spPr>
          <a:xfrm>
            <a:off x="1762727" y="5855368"/>
            <a:ext cx="9479346" cy="283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2" tIns="65022" rIns="65022" bIns="65022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教学团队：徐明星，兴军亮，任炬</a:t>
            </a: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  <a:sym typeface="標楷體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renju</a:t>
            </a:r>
            <a:r>
              <a:rPr lang="e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@tsinghua.edu.cn</a:t>
            </a: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en" altLang="zh-C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秋，每周一第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节，三教</a:t>
            </a:r>
            <a:r>
              <a:rPr lang="en-US" altLang="zh-CN" sz="3365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2301</a:t>
            </a:r>
            <a:endParaRPr lang="e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07" name="文本文件的内容显示"/>
          <p:cNvSpPr>
            <a:spLocks noGrp="1"/>
          </p:cNvSpPr>
          <p:nvPr>
            <p:ph type="title"/>
          </p:nvPr>
        </p:nvSpPr>
        <p:spPr>
          <a:xfrm>
            <a:off x="547201" y="354125"/>
            <a:ext cx="4830342" cy="1152045"/>
          </a:xfrm>
          <a:prstGeom prst="rect">
            <a:avLst/>
          </a:prstGeom>
        </p:spPr>
        <p:txBody>
          <a:bodyPr/>
          <a:lstStyle/>
          <a:p>
            <a:r>
              <a:t>文本文件的内容显示</a:t>
            </a:r>
          </a:p>
        </p:txBody>
      </p:sp>
      <p:pic>
        <p:nvPicPr>
          <p:cNvPr id="10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4" y="2655147"/>
            <a:ext cx="11672712" cy="36124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9" name="Text Box 5"/>
          <p:cNvSpPr txBox="1"/>
          <p:nvPr/>
        </p:nvSpPr>
        <p:spPr>
          <a:xfrm>
            <a:off x="4635217" y="2551289"/>
            <a:ext cx="4225290" cy="451109"/>
          </a:xfrm>
          <a:prstGeom prst="rect">
            <a:avLst/>
          </a:prstGeom>
          <a:ln w="12700">
            <a:miter lim="400000"/>
          </a:ln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2200" b="0">
                <a:solidFill>
                  <a:srgbClr val="FFFF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列出某个文件内容的命令为</a:t>
            </a:r>
            <a:r>
              <a:t>TYPE</a:t>
            </a:r>
          </a:p>
        </p:txBody>
      </p:sp>
      <p:grpSp>
        <p:nvGrpSpPr>
          <p:cNvPr id="112" name="AutoShape 6"/>
          <p:cNvGrpSpPr/>
          <p:nvPr/>
        </p:nvGrpSpPr>
        <p:grpSpPr>
          <a:xfrm>
            <a:off x="5813059" y="5415455"/>
            <a:ext cx="5401324" cy="2974448"/>
            <a:chOff x="0" y="0"/>
            <a:chExt cx="5401322" cy="2974447"/>
          </a:xfrm>
        </p:grpSpPr>
        <p:sp>
          <p:nvSpPr>
            <p:cNvPr id="110" name="形状"/>
            <p:cNvSpPr/>
            <p:nvPr/>
          </p:nvSpPr>
          <p:spPr>
            <a:xfrm>
              <a:off x="0" y="0"/>
              <a:ext cx="5401323" cy="297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6" y="13518"/>
                  </a:moveTo>
                  <a:cubicBezTo>
                    <a:pt x="8456" y="12625"/>
                    <a:pt x="8854" y="11901"/>
                    <a:pt x="9346" y="11901"/>
                  </a:cubicBezTo>
                  <a:lnTo>
                    <a:pt x="10647" y="11901"/>
                  </a:lnTo>
                  <a:lnTo>
                    <a:pt x="0" y="0"/>
                  </a:lnTo>
                  <a:lnTo>
                    <a:pt x="13933" y="11901"/>
                  </a:lnTo>
                  <a:lnTo>
                    <a:pt x="20710" y="11901"/>
                  </a:lnTo>
                  <a:cubicBezTo>
                    <a:pt x="21201" y="11901"/>
                    <a:pt x="21600" y="12625"/>
                    <a:pt x="21600" y="13518"/>
                  </a:cubicBezTo>
                  <a:lnTo>
                    <a:pt x="21600" y="13518"/>
                  </a:lnTo>
                  <a:lnTo>
                    <a:pt x="21600" y="19984"/>
                  </a:lnTo>
                  <a:cubicBezTo>
                    <a:pt x="21600" y="20876"/>
                    <a:pt x="21201" y="21600"/>
                    <a:pt x="20710" y="21600"/>
                  </a:cubicBezTo>
                  <a:lnTo>
                    <a:pt x="9346" y="21600"/>
                  </a:lnTo>
                  <a:cubicBezTo>
                    <a:pt x="8854" y="21600"/>
                    <a:pt x="8456" y="20876"/>
                    <a:pt x="8456" y="19984"/>
                  </a:cubicBezTo>
                  <a:lnTo>
                    <a:pt x="8456" y="13518"/>
                  </a:lnTo>
                  <a:close/>
                </a:path>
              </a:pathLst>
            </a:custGeom>
            <a:solidFill>
              <a:srgbClr val="80008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11" name="这是一个文本类型的文件"/>
            <p:cNvSpPr txBox="1"/>
            <p:nvPr/>
          </p:nvSpPr>
          <p:spPr>
            <a:xfrm>
              <a:off x="2706088" y="1958620"/>
              <a:ext cx="2063906" cy="74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>
              <a:lvl1pPr defTabSz="1300480">
                <a:defRPr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这是一个文本类型的文件</a:t>
              </a:r>
            </a:p>
          </p:txBody>
        </p:sp>
      </p:grpSp>
      <p:sp>
        <p:nvSpPr>
          <p:cNvPr id="113" name="Line 8"/>
          <p:cNvSpPr/>
          <p:nvPr/>
        </p:nvSpPr>
        <p:spPr>
          <a:xfrm>
            <a:off x="1894275" y="3063804"/>
            <a:ext cx="2765776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14" name="Text Box 9"/>
          <p:cNvSpPr txBox="1"/>
          <p:nvPr/>
        </p:nvSpPr>
        <p:spPr>
          <a:xfrm>
            <a:off x="912141" y="7159413"/>
            <a:ext cx="5876116" cy="1043023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34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如果只想显示文件的一部分，</a:t>
            </a:r>
            <a:endParaRPr>
              <a:solidFill>
                <a:srgbClr val="FFFFFF"/>
              </a:solidFill>
            </a:endParaRPr>
          </a:p>
          <a:p>
            <a:pPr algn="l" defTabSz="1300480">
              <a:defRPr sz="34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则需要使用</a:t>
            </a:r>
            <a:r>
              <a:t>MORE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命令。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94" name="文本文件内容的显示与存储"/>
          <p:cNvSpPr>
            <a:spLocks noGrp="1"/>
          </p:cNvSpPr>
          <p:nvPr>
            <p:ph type="title"/>
          </p:nvPr>
        </p:nvSpPr>
        <p:spPr>
          <a:xfrm>
            <a:off x="547201" y="354125"/>
            <a:ext cx="6296285" cy="1152045"/>
          </a:xfrm>
          <a:prstGeom prst="rect">
            <a:avLst/>
          </a:prstGeom>
        </p:spPr>
        <p:txBody>
          <a:bodyPr/>
          <a:lstStyle/>
          <a:p>
            <a:r>
              <a:t>文本文件内容的显示与存储</a:t>
            </a:r>
          </a:p>
        </p:txBody>
      </p:sp>
      <p:pic>
        <p:nvPicPr>
          <p:cNvPr id="9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25" y="2074367"/>
            <a:ext cx="10066950" cy="45278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" name="Rounded Rectangle 4"/>
          <p:cNvSpPr/>
          <p:nvPr/>
        </p:nvSpPr>
        <p:spPr>
          <a:xfrm>
            <a:off x="2704314" y="3268266"/>
            <a:ext cx="4564955" cy="563317"/>
          </a:xfrm>
          <a:prstGeom prst="roundRect">
            <a:avLst>
              <a:gd name="adj" fmla="val 16667"/>
            </a:avLst>
          </a:prstGeom>
          <a:ln w="50800">
            <a:solidFill>
              <a:srgbClr val="FF0000"/>
            </a:solidFill>
            <a:prstDash val="dash"/>
          </a:ln>
        </p:spPr>
        <p:txBody>
          <a:bodyPr lIns="65023" tIns="65023" rIns="65023" bIns="65023" anchor="ctr"/>
          <a:lstStyle/>
          <a:p>
            <a:pPr defTabSz="1300480">
              <a:defRPr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pic>
        <p:nvPicPr>
          <p:cNvPr id="9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76" y="5593679"/>
            <a:ext cx="8881247" cy="39940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8" name="Text Box 7"/>
          <p:cNvSpPr txBox="1"/>
          <p:nvPr/>
        </p:nvSpPr>
        <p:spPr>
          <a:xfrm>
            <a:off x="1849145" y="4133307"/>
            <a:ext cx="9306510" cy="1184048"/>
          </a:xfrm>
          <a:prstGeom prst="rect">
            <a:avLst/>
          </a:prstGeom>
          <a:solidFill>
            <a:srgbClr val="006600"/>
          </a:solidFill>
          <a:ln w="12700">
            <a:miter lim="400000"/>
          </a:ln>
        </p:spPr>
        <p:txBody>
          <a:bodyPr wrap="none" lIns="65023" tIns="65023" rIns="65023" bIns="65023">
            <a:spAutoFit/>
          </a:bodyPr>
          <a:lstStyle/>
          <a:p>
            <a:pPr algn="l" defTabSz="1300480">
              <a:lnSpc>
                <a:spcPct val="120000"/>
              </a:lnSpc>
              <a:spcBef>
                <a:spcPts val="400"/>
              </a:spcBef>
              <a:defRPr sz="2200"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EditPlus软件以二进制方式显示文件内容，即存放到硬盘上的数据真实值。</a:t>
            </a:r>
          </a:p>
          <a:p>
            <a:pPr algn="l" defTabSz="1300480">
              <a:lnSpc>
                <a:spcPct val="120000"/>
              </a:lnSpc>
              <a:spcBef>
                <a:spcPts val="400"/>
              </a:spcBef>
              <a:defRPr sz="2200"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从图中可见，对于文本文件，在硬盘上实际存储的是文本中各字符对应的</a:t>
            </a:r>
          </a:p>
          <a:p>
            <a:pPr algn="l" defTabSz="1300480">
              <a:lnSpc>
                <a:spcPct val="120000"/>
              </a:lnSpc>
              <a:spcBef>
                <a:spcPts val="400"/>
              </a:spcBef>
              <a:defRPr sz="2200"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ASCII值（16进制）。“字符”实际上是不“存在”的。</a:t>
            </a:r>
          </a:p>
        </p:txBody>
      </p:sp>
      <p:grpSp>
        <p:nvGrpSpPr>
          <p:cNvPr id="101" name="圆角矩形标注 1"/>
          <p:cNvGrpSpPr/>
          <p:nvPr/>
        </p:nvGrpSpPr>
        <p:grpSpPr>
          <a:xfrm>
            <a:off x="9730417" y="701691"/>
            <a:ext cx="2799429" cy="2330706"/>
            <a:chOff x="0" y="0"/>
            <a:chExt cx="2799427" cy="2330705"/>
          </a:xfrm>
        </p:grpSpPr>
        <p:sp>
          <p:nvSpPr>
            <p:cNvPr id="99" name="形状"/>
            <p:cNvSpPr/>
            <p:nvPr/>
          </p:nvSpPr>
          <p:spPr>
            <a:xfrm>
              <a:off x="0" y="0"/>
              <a:ext cx="2793210" cy="233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4" y="1350"/>
                  </a:moveTo>
                  <a:cubicBezTo>
                    <a:pt x="10884" y="604"/>
                    <a:pt x="11424" y="0"/>
                    <a:pt x="12090" y="0"/>
                  </a:cubicBezTo>
                  <a:lnTo>
                    <a:pt x="12670" y="0"/>
                  </a:lnTo>
                  <a:lnTo>
                    <a:pt x="20394" y="0"/>
                  </a:lnTo>
                  <a:cubicBezTo>
                    <a:pt x="21060" y="0"/>
                    <a:pt x="21600" y="604"/>
                    <a:pt x="21600" y="1350"/>
                  </a:cubicBezTo>
                  <a:lnTo>
                    <a:pt x="21600" y="6750"/>
                  </a:lnTo>
                  <a:cubicBezTo>
                    <a:pt x="21600" y="7495"/>
                    <a:pt x="21060" y="8100"/>
                    <a:pt x="20394" y="8100"/>
                  </a:cubicBezTo>
                  <a:lnTo>
                    <a:pt x="15349" y="8100"/>
                  </a:lnTo>
                  <a:lnTo>
                    <a:pt x="0" y="21600"/>
                  </a:lnTo>
                  <a:lnTo>
                    <a:pt x="12670" y="8100"/>
                  </a:lnTo>
                  <a:lnTo>
                    <a:pt x="12090" y="8100"/>
                  </a:lnTo>
                  <a:cubicBezTo>
                    <a:pt x="11424" y="8100"/>
                    <a:pt x="10884" y="7495"/>
                    <a:pt x="10884" y="6750"/>
                  </a:cubicBezTo>
                  <a:lnTo>
                    <a:pt x="10884" y="6750"/>
                  </a:lnTo>
                  <a:lnTo>
                    <a:pt x="10884" y="4725"/>
                  </a:lnTo>
                  <a:close/>
                </a:path>
              </a:pathLst>
            </a:custGeom>
            <a:solidFill>
              <a:srgbClr val="FFFF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100" name="注意这里"/>
            <p:cNvSpPr/>
            <p:nvPr/>
          </p:nvSpPr>
          <p:spPr>
            <a:xfrm>
              <a:off x="1357309" y="436987"/>
              <a:ext cx="14421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t>注意这里</a:t>
              </a:r>
            </a:p>
          </p:txBody>
        </p:sp>
      </p:grpSp>
      <p:grpSp>
        <p:nvGrpSpPr>
          <p:cNvPr id="104" name="圆角矩形标注 8"/>
          <p:cNvGrpSpPr/>
          <p:nvPr/>
        </p:nvGrpSpPr>
        <p:grpSpPr>
          <a:xfrm>
            <a:off x="9330870" y="6746162"/>
            <a:ext cx="3452143" cy="1676957"/>
            <a:chOff x="0" y="0"/>
            <a:chExt cx="3452141" cy="1676956"/>
          </a:xfrm>
        </p:grpSpPr>
        <p:sp>
          <p:nvSpPr>
            <p:cNvPr id="102" name="形状"/>
            <p:cNvSpPr/>
            <p:nvPr/>
          </p:nvSpPr>
          <p:spPr>
            <a:xfrm>
              <a:off x="0" y="0"/>
              <a:ext cx="3431702" cy="167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6" y="12219"/>
                  </a:moveTo>
                  <a:cubicBezTo>
                    <a:pt x="13396" y="11183"/>
                    <a:pt x="13810" y="10343"/>
                    <a:pt x="14320" y="10343"/>
                  </a:cubicBezTo>
                  <a:lnTo>
                    <a:pt x="14764" y="10343"/>
                  </a:lnTo>
                  <a:lnTo>
                    <a:pt x="20677" y="10343"/>
                  </a:lnTo>
                  <a:cubicBezTo>
                    <a:pt x="21187" y="10343"/>
                    <a:pt x="21600" y="11183"/>
                    <a:pt x="21600" y="12219"/>
                  </a:cubicBezTo>
                  <a:lnTo>
                    <a:pt x="21600" y="12219"/>
                  </a:lnTo>
                  <a:lnTo>
                    <a:pt x="21600" y="19724"/>
                  </a:lnTo>
                  <a:cubicBezTo>
                    <a:pt x="21600" y="20760"/>
                    <a:pt x="21187" y="21600"/>
                    <a:pt x="20677" y="21600"/>
                  </a:cubicBezTo>
                  <a:lnTo>
                    <a:pt x="14320" y="21600"/>
                  </a:lnTo>
                  <a:cubicBezTo>
                    <a:pt x="13810" y="21600"/>
                    <a:pt x="13396" y="20760"/>
                    <a:pt x="13396" y="19724"/>
                  </a:cubicBezTo>
                  <a:lnTo>
                    <a:pt x="13396" y="15033"/>
                  </a:lnTo>
                  <a:lnTo>
                    <a:pt x="0" y="0"/>
                  </a:lnTo>
                  <a:lnTo>
                    <a:pt x="13396" y="12219"/>
                  </a:lnTo>
                  <a:close/>
                </a:path>
              </a:pathLst>
            </a:custGeom>
            <a:solidFill>
              <a:srgbClr val="FFFF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103" name="注意这里"/>
            <p:cNvSpPr/>
            <p:nvPr/>
          </p:nvSpPr>
          <p:spPr>
            <a:xfrm>
              <a:off x="2088669" y="989645"/>
              <a:ext cx="1363472" cy="5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</a:lstStyle>
            <a:p>
              <a:r>
                <a:rPr lang="zh-CN" altLang="en-US"/>
                <a:t>用此功能</a:t>
              </a:r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49EDB89-1810-4560-9A88-BC7666DD54B2}"/>
              </a:ext>
            </a:extLst>
          </p:cNvPr>
          <p:cNvSpPr txBox="1"/>
          <p:nvPr/>
        </p:nvSpPr>
        <p:spPr>
          <a:xfrm>
            <a:off x="4371238" y="3746483"/>
            <a:ext cx="1231106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91B583-5657-4345-823B-A93A7A793C3E}"/>
              </a:ext>
            </a:extLst>
          </p:cNvPr>
          <p:cNvSpPr txBox="1"/>
          <p:nvPr/>
        </p:nvSpPr>
        <p:spPr>
          <a:xfrm>
            <a:off x="9043069" y="3744994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字符串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89" name="可用任意编辑工具打开文本文件"/>
          <p:cNvSpPr>
            <a:spLocks noGrp="1"/>
          </p:cNvSpPr>
          <p:nvPr>
            <p:ph type="title"/>
          </p:nvPr>
        </p:nvSpPr>
        <p:spPr>
          <a:xfrm>
            <a:off x="547201" y="354125"/>
            <a:ext cx="5730769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/>
              <a:t>文本文件的内容显示（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/>
          </a:p>
        </p:txBody>
      </p:sp>
      <p:pic>
        <p:nvPicPr>
          <p:cNvPr id="9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1968782"/>
            <a:ext cx="7784819" cy="77848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53" y="3341511"/>
            <a:ext cx="7179735" cy="60824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12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02" y="1803965"/>
            <a:ext cx="7355841" cy="77848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Oval 9"/>
          <p:cNvSpPr/>
          <p:nvPr/>
        </p:nvSpPr>
        <p:spPr>
          <a:xfrm>
            <a:off x="3122507" y="1702364"/>
            <a:ext cx="1537548" cy="715717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129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" y="4057227"/>
            <a:ext cx="6707860" cy="4707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7AC841F-5354-3403-0BD8-C7D20068C7EE}"/>
              </a:ext>
            </a:extLst>
          </p:cNvPr>
          <p:cNvGrpSpPr/>
          <p:nvPr/>
        </p:nvGrpSpPr>
        <p:grpSpPr>
          <a:xfrm>
            <a:off x="6400800" y="2521938"/>
            <a:ext cx="6025704" cy="6930869"/>
            <a:chOff x="6400800" y="2521938"/>
            <a:chExt cx="6025704" cy="6930869"/>
          </a:xfrm>
        </p:grpSpPr>
        <p:pic>
          <p:nvPicPr>
            <p:cNvPr id="130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814" y="2664177"/>
              <a:ext cx="5876690" cy="678863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31" name="Oval 10"/>
            <p:cNvSpPr/>
            <p:nvPr/>
          </p:nvSpPr>
          <p:spPr>
            <a:xfrm>
              <a:off x="6400800" y="2521938"/>
              <a:ext cx="2560322" cy="715717"/>
            </a:xfrm>
            <a:prstGeom prst="ellipse">
              <a:avLst/>
            </a:prstGeom>
            <a:ln w="50800">
              <a:solidFill>
                <a:srgbClr val="FF0000"/>
              </a:solidFill>
            </a:ln>
          </p:spPr>
          <p:txBody>
            <a:bodyPr lIns="65023" tIns="65023" rIns="65023" bIns="65023" anchor="ctr"/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sp>
        <p:nvSpPr>
          <p:cNvPr id="132" name="Oval 12"/>
          <p:cNvSpPr/>
          <p:nvPr/>
        </p:nvSpPr>
        <p:spPr>
          <a:xfrm>
            <a:off x="666045" y="3851768"/>
            <a:ext cx="1537548" cy="715718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pic>
        <p:nvPicPr>
          <p:cNvPr id="133" name="Picture 13" descr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054" y="18062"/>
            <a:ext cx="3736622" cy="23300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可用任意编辑工具打开文本文件">
            <a:extLst>
              <a:ext uri="{FF2B5EF4-FFF2-40B4-BE49-F238E27FC236}">
                <a16:creationId xmlns:a16="http://schemas.microsoft.com/office/drawing/2014/main" id="{34B241C3-1173-4274-8E22-464BEF7D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730769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/>
              <a:t>文本文件的内容显示（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330A1-D194-479D-AA7D-3259DBC0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1" y="1972757"/>
            <a:ext cx="7504024" cy="7663543"/>
          </a:xfrm>
          <a:prstGeom prst="rect">
            <a:avLst/>
          </a:prstGeom>
        </p:spPr>
      </p:pic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32" name="Oval 12"/>
          <p:cNvSpPr/>
          <p:nvPr/>
        </p:nvSpPr>
        <p:spPr>
          <a:xfrm>
            <a:off x="448331" y="1739940"/>
            <a:ext cx="1537548" cy="715718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19061E-7249-5940-9DCF-B79351AF845C}"/>
              </a:ext>
            </a:extLst>
          </p:cNvPr>
          <p:cNvGrpSpPr/>
          <p:nvPr/>
        </p:nvGrpSpPr>
        <p:grpSpPr>
          <a:xfrm>
            <a:off x="4799345" y="4657134"/>
            <a:ext cx="7322749" cy="4632009"/>
            <a:chOff x="4799345" y="4657134"/>
            <a:chExt cx="7322749" cy="463200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537EBC0-4367-47B4-B539-6FC5E16A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5196" y="4932218"/>
              <a:ext cx="7056898" cy="4356925"/>
            </a:xfrm>
            <a:prstGeom prst="rect">
              <a:avLst/>
            </a:prstGeom>
          </p:spPr>
        </p:pic>
        <p:sp>
          <p:nvSpPr>
            <p:cNvPr id="128" name="Oval 9"/>
            <p:cNvSpPr/>
            <p:nvPr/>
          </p:nvSpPr>
          <p:spPr>
            <a:xfrm>
              <a:off x="4799345" y="4657134"/>
              <a:ext cx="1537548" cy="715717"/>
            </a:xfrm>
            <a:prstGeom prst="ellipse">
              <a:avLst/>
            </a:prstGeom>
            <a:ln w="50800">
              <a:solidFill>
                <a:srgbClr val="FF0000"/>
              </a:solidFill>
            </a:ln>
          </p:spPr>
          <p:txBody>
            <a:bodyPr lIns="65023" tIns="65023" rIns="65023" bIns="65023" anchor="ctr"/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94E744E-A98F-4E59-8CE0-BD26C9C3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370" y="2186895"/>
            <a:ext cx="1933575" cy="2143125"/>
          </a:xfrm>
          <a:prstGeom prst="rect">
            <a:avLst/>
          </a:prstGeom>
        </p:spPr>
      </p:pic>
      <p:sp>
        <p:nvSpPr>
          <p:cNvPr id="12" name="可用任意编辑工具打开文本文件">
            <a:extLst>
              <a:ext uri="{FF2B5EF4-FFF2-40B4-BE49-F238E27FC236}">
                <a16:creationId xmlns:a16="http://schemas.microsoft.com/office/drawing/2014/main" id="{03FDF74D-2EE9-48A8-856C-405C92B9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730769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zh-CN" altLang="en-US"/>
              <a:t>文本文件的内容显示（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23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1521F-9639-4DEA-B93D-F1F88EC5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6370434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任务</a:t>
            </a:r>
            <a:r>
              <a:rPr lang="en-US" altLang="zh-CN"/>
              <a:t>7.1】</a:t>
            </a:r>
            <a:r>
              <a:rPr lang="zh-CN" altLang="en-US"/>
              <a:t>为程序添加</a:t>
            </a:r>
            <a:r>
              <a:rPr lang="zh-CN" altLang="en-US" b="1">
                <a:solidFill>
                  <a:srgbClr val="FFFF00"/>
                </a:solidFill>
              </a:rPr>
              <a:t>“皮肤”</a:t>
            </a: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52775402-929C-4896-8D85-F99F3806062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EC1570-6FAD-47AA-95B5-4D0FE30E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27" y="3589690"/>
            <a:ext cx="10319745" cy="543391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4FA3F6-46FF-4406-9271-71D600B878CA}"/>
              </a:ext>
            </a:extLst>
          </p:cNvPr>
          <p:cNvSpPr txBox="1"/>
          <p:nvPr/>
        </p:nvSpPr>
        <p:spPr>
          <a:xfrm>
            <a:off x="547201" y="2186837"/>
            <a:ext cx="12065925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  下面是搜狗输入法关于更换应用程序“皮肤”的截图，大家可能都很熟悉。那么，为什么能对程序更换“皮肤”？“皮肤”到底是什么？</a:t>
            </a:r>
            <a:endParaRPr kumimoji="0" lang="en-US" altLang="zh-CN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851470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">
            <a:extLst>
              <a:ext uri="{FF2B5EF4-FFF2-40B4-BE49-F238E27FC236}">
                <a16:creationId xmlns:a16="http://schemas.microsoft.com/office/drawing/2014/main" id="{52775402-929C-4896-8D85-F99F3806062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92ED8E48-89B3-4670-9CA8-D62D61FF3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18561" r="30995" b="14220"/>
          <a:stretch/>
        </p:blipFill>
        <p:spPr bwMode="auto">
          <a:xfrm>
            <a:off x="4154233" y="4074546"/>
            <a:ext cx="4696332" cy="450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907B10-B892-4F66-AD70-3DC9ABC3B1CA}"/>
              </a:ext>
            </a:extLst>
          </p:cNvPr>
          <p:cNvSpPr/>
          <p:nvPr/>
        </p:nvSpPr>
        <p:spPr>
          <a:xfrm>
            <a:off x="507973" y="2178797"/>
            <a:ext cx="11988853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0070C0"/>
                </a:solidFill>
              </a:rPr>
              <a:t>任务：请实现一个程序，要求它能够在不重新编译（即不修改源程序）的情况下，即可实现显示文字的更改，如下图示。</a:t>
            </a:r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1216532-B066-F352-0143-246461BD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6370434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任务</a:t>
            </a:r>
            <a:r>
              <a:rPr lang="en-US" altLang="zh-CN"/>
              <a:t>7.1】</a:t>
            </a:r>
            <a:r>
              <a:rPr lang="zh-CN" altLang="en-US"/>
              <a:t>为程序添加</a:t>
            </a:r>
            <a:r>
              <a:rPr lang="zh-CN" altLang="en-US" b="1">
                <a:solidFill>
                  <a:srgbClr val="FFFF00"/>
                </a:solidFill>
              </a:rPr>
              <a:t>“皮肤”</a:t>
            </a:r>
          </a:p>
        </p:txBody>
      </p:sp>
    </p:spTree>
    <p:extLst>
      <p:ext uri="{BB962C8B-B14F-4D97-AF65-F5344CB8AC3E}">
        <p14:creationId xmlns:p14="http://schemas.microsoft.com/office/powerpoint/2010/main" val="27104994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138F7-0483-A0D2-90E8-75602E03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903171" cy="1152045"/>
          </a:xfrm>
        </p:spPr>
        <p:txBody>
          <a:bodyPr/>
          <a:lstStyle/>
          <a:p>
            <a:r>
              <a:rPr lang="zh-CN" altLang="en-US"/>
              <a:t>迄今为止掌握的技术解决不了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3475DA-B4CC-963F-07E3-0A5BBDE74F79}"/>
              </a:ext>
            </a:extLst>
          </p:cNvPr>
          <p:cNvSpPr txBox="1"/>
          <p:nvPr/>
        </p:nvSpPr>
        <p:spPr>
          <a:xfrm>
            <a:off x="806459" y="2299883"/>
            <a:ext cx="12022387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 char msg[3][20] = {"input 1st number:", "input 2nd number:", "result is:"};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 msg[3][20] = {"</a:t>
            </a:r>
            <a:r>
              <a:rPr lang="zh-CN" altLang="en-US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请输入第一个操作数</a:t>
            </a:r>
            <a:r>
              <a:rPr lang="en-US" altLang="zh-C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:", "</a:t>
            </a:r>
            <a:r>
              <a:rPr lang="zh-CN" altLang="en-US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请输入第二个操作数</a:t>
            </a:r>
            <a:r>
              <a:rPr lang="en-US" altLang="zh-C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:", "</a:t>
            </a:r>
            <a:r>
              <a:rPr lang="zh-CN" altLang="en-US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结果是</a:t>
            </a:r>
            <a:r>
              <a:rPr lang="en-US" altLang="zh-CN" sz="20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:"};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FC7BF1-B35C-3785-1B63-93324E72F65E}"/>
              </a:ext>
            </a:extLst>
          </p:cNvPr>
          <p:cNvSpPr txBox="1"/>
          <p:nvPr/>
        </p:nvSpPr>
        <p:spPr>
          <a:xfrm>
            <a:off x="806459" y="4867693"/>
            <a:ext cx="10177819" cy="409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a, b;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"input 1st number:"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请输入第一个操作数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cin &gt;&gt; a;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"input 2nd number:" 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0">
                <a:solidFill>
                  <a:srgbClr val="008000"/>
                </a:solidFill>
                <a:latin typeface="Consolas" panose="020B0609020204030204" pitchFamily="49" charset="0"/>
              </a:rPr>
              <a:t>请输入第二个操作数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cin &gt;&gt; b;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"result is:"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结果是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a + b &lt;&lt; endl;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03391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A0FDA1D-3C50-49F5-A490-BD0CBFF4D3A4}"/>
              </a:ext>
            </a:extLst>
          </p:cNvPr>
          <p:cNvSpPr txBox="1"/>
          <p:nvPr/>
        </p:nvSpPr>
        <p:spPr>
          <a:xfrm>
            <a:off x="806459" y="2790966"/>
            <a:ext cx="12022387" cy="5816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&lt;fstream&gt;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read_msg_from(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msg[][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file;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file.open(</a:t>
            </a:r>
            <a:r>
              <a:rPr lang="en-US" altLang="zh-CN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prompt.txt</a:t>
            </a:r>
            <a:r>
              <a:rPr lang="en-US" altLang="zh-CN" sz="20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file &gt;&gt;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&gt;&gt;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&gt;&gt;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 char msg[3][20] = {"input 1st number:", "input 2nd number:", "result is:"};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 char msg[3][20] = {"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请输入第一个操作数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:",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请输入第二个操作数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:",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结果是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:"};</a:t>
            </a:r>
            <a:endParaRPr lang="zh-CN" alt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zh-CN" alt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read_msg_from(msg);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7ECCE5-33D3-4384-AAB9-E361816C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7046295" cy="1152045"/>
          </a:xfrm>
        </p:spPr>
        <p:txBody>
          <a:bodyPr/>
          <a:lstStyle/>
          <a:p>
            <a:r>
              <a:rPr lang="zh-CN" altLang="en-US"/>
              <a:t>需要使用“</a:t>
            </a:r>
            <a:r>
              <a:rPr lang="zh-CN" altLang="en-US" b="1">
                <a:solidFill>
                  <a:srgbClr val="FFFF00"/>
                </a:solidFill>
              </a:rPr>
              <a:t>文件</a:t>
            </a:r>
            <a:r>
              <a:rPr lang="zh-CN" altLang="en-US"/>
              <a:t>”这个工具来帮忙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162A633-ED83-4429-97BA-29EC230BB3EE}"/>
              </a:ext>
            </a:extLst>
          </p:cNvPr>
          <p:cNvSpPr/>
          <p:nvPr/>
        </p:nvSpPr>
        <p:spPr>
          <a:xfrm>
            <a:off x="547201" y="3964459"/>
            <a:ext cx="6077979" cy="1979453"/>
          </a:xfrm>
          <a:prstGeom prst="roundRect">
            <a:avLst>
              <a:gd name="adj" fmla="val 8071"/>
            </a:avLst>
          </a:prstGeom>
          <a:ln w="19050">
            <a:solidFill>
              <a:schemeClr val="accent1"/>
            </a:solidFill>
            <a:prstDash val="dashDot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DAF4C105-45B6-4DF6-B48D-2016588EEC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5DF61A-6B7F-40B1-1298-8656C0F5ABC8}"/>
              </a:ext>
            </a:extLst>
          </p:cNvPr>
          <p:cNvSpPr/>
          <p:nvPr/>
        </p:nvSpPr>
        <p:spPr>
          <a:xfrm>
            <a:off x="1168842" y="6687048"/>
            <a:ext cx="11590321" cy="938254"/>
          </a:xfrm>
          <a:prstGeom prst="roundRect">
            <a:avLst/>
          </a:prstGeom>
          <a:solidFill>
            <a:srgbClr val="D9D9D9">
              <a:alpha val="61961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571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89ED-A3AE-4589-BAB7-75892A9C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2462699" cy="1152045"/>
          </a:xfrm>
        </p:spPr>
        <p:txBody>
          <a:bodyPr/>
          <a:lstStyle/>
          <a:p>
            <a:r>
              <a:rPr lang="zh-CN" altLang="en-US"/>
              <a:t>参考代码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FBB555-D341-440C-92FA-3D71E2CE3D00}"/>
              </a:ext>
            </a:extLst>
          </p:cNvPr>
          <p:cNvSpPr txBox="1"/>
          <p:nvPr/>
        </p:nvSpPr>
        <p:spPr>
          <a:xfrm>
            <a:off x="644855" y="2211611"/>
            <a:ext cx="10177819" cy="409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a, b;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"input 1st number:"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请输入第一个操作数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cin &gt;&gt; a;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"input 2nd number:" 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2000" b="0">
                <a:solidFill>
                  <a:srgbClr val="008000"/>
                </a:solidFill>
                <a:latin typeface="Consolas" panose="020B0609020204030204" pitchFamily="49" charset="0"/>
              </a:rPr>
              <a:t>请输入第二个操作数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cin &gt;&gt; b;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msg[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"result is:" "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结果是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:"</a:t>
            </a:r>
            <a:endParaRPr lang="en-US" altLang="zh-C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cout &lt;&lt; a + b &lt;&lt; endl;</a:t>
            </a:r>
          </a:p>
          <a:p>
            <a:pPr algn="l"/>
            <a:b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9B0EBB-73BB-48D0-BF75-FD5966ED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 r="42024"/>
          <a:stretch/>
        </p:blipFill>
        <p:spPr bwMode="auto">
          <a:xfrm>
            <a:off x="724933" y="6489510"/>
            <a:ext cx="4117216" cy="197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32F4B3E-1FEE-4433-94D6-3E51E02AB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 r="37853"/>
          <a:stretch/>
        </p:blipFill>
        <p:spPr bwMode="auto">
          <a:xfrm>
            <a:off x="6259100" y="6489509"/>
            <a:ext cx="4168174" cy="1979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53FEED-029C-4A49-91FD-DF090AADE3DC}"/>
              </a:ext>
            </a:extLst>
          </p:cNvPr>
          <p:cNvSpPr txBox="1"/>
          <p:nvPr/>
        </p:nvSpPr>
        <p:spPr>
          <a:xfrm>
            <a:off x="1421629" y="8899182"/>
            <a:ext cx="27238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英文界面的配置文件内容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561728-E628-424C-9951-47C68D0229E8}"/>
              </a:ext>
            </a:extLst>
          </p:cNvPr>
          <p:cNvSpPr txBox="1"/>
          <p:nvPr/>
        </p:nvSpPr>
        <p:spPr>
          <a:xfrm>
            <a:off x="6981275" y="8899182"/>
            <a:ext cx="27238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中文界面的配置文件内容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0B8B19FF-1CEA-438E-A811-A2AEA77D45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6660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889BF-46A3-57A0-F028-345F32FA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2689613" cy="1152045"/>
          </a:xfrm>
          <a:solidFill>
            <a:srgbClr val="00B050"/>
          </a:solidFill>
        </p:spPr>
        <p:txBody>
          <a:bodyPr/>
          <a:lstStyle/>
          <a:p>
            <a:r>
              <a:rPr lang="zh-CN" altLang="en-US"/>
              <a:t>本讲提纲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07D686-A9AB-1BAD-1917-92C801EFD340}"/>
              </a:ext>
            </a:extLst>
          </p:cNvPr>
          <p:cNvSpPr txBox="1"/>
          <p:nvPr/>
        </p:nvSpPr>
        <p:spPr>
          <a:xfrm>
            <a:off x="547201" y="2442582"/>
            <a:ext cx="4958089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7.1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文件基本概念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CN" sz="3200" b="0"/>
              <a:t> 7.2 </a:t>
            </a:r>
            <a:r>
              <a:rPr lang="zh-CN" altLang="en-US" sz="3200" b="0"/>
              <a:t>程序运行配置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CN" sz="3200" b="0"/>
              <a:t> 7.3 </a:t>
            </a:r>
            <a:r>
              <a:rPr lang="zh-CN" altLang="en-US" sz="3200" b="0"/>
              <a:t>程序运行状态保存</a:t>
            </a:r>
            <a:endParaRPr lang="en-US" altLang="zh-CN" sz="32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0"/>
              <a:t>7.4 </a:t>
            </a:r>
            <a:r>
              <a:rPr lang="zh-CN" altLang="en-US" sz="3200" b="0"/>
              <a:t>文件数据分析处理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CN" sz="3200" b="0"/>
              <a:t> 7.5 </a:t>
            </a:r>
            <a:r>
              <a:rPr lang="zh-CN" altLang="en-US" sz="3200" b="0"/>
              <a:t>多个数据文件综合</a:t>
            </a:r>
            <a:endParaRPr lang="en-US" altLang="zh-CN" sz="32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0"/>
              <a:t>7.6 </a:t>
            </a:r>
            <a:r>
              <a:rPr lang="zh-CN" altLang="en-US" sz="3200" b="0"/>
              <a:t>拼接法语音合成系统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823610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89ED-A3AE-4589-BAB7-75892A9C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4090702" cy="1152045"/>
          </a:xfrm>
        </p:spPr>
        <p:txBody>
          <a:bodyPr/>
          <a:lstStyle/>
          <a:p>
            <a:pPr algn="r"/>
            <a:r>
              <a:rPr lang="zh-CN" altLang="en-US"/>
              <a:t>揭密：如何换肤？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0B8B19FF-1CEA-438E-A811-A2AEA77D45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9A6524DD-C550-B66F-E5B8-BB82F90B1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18561" r="30995" b="14220"/>
          <a:stretch/>
        </p:blipFill>
        <p:spPr bwMode="auto">
          <a:xfrm>
            <a:off x="661734" y="3176048"/>
            <a:ext cx="4696332" cy="450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3331D46-CEE5-B7D6-2A93-2F197AB35D6D}"/>
              </a:ext>
            </a:extLst>
          </p:cNvPr>
          <p:cNvGrpSpPr/>
          <p:nvPr/>
        </p:nvGrpSpPr>
        <p:grpSpPr>
          <a:xfrm>
            <a:off x="262393" y="4582047"/>
            <a:ext cx="12214801" cy="1693733"/>
            <a:chOff x="262393" y="4582047"/>
            <a:chExt cx="12214801" cy="16937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D5AC88F-7540-2BD5-F1D1-5E9AE1D8BF76}"/>
                </a:ext>
              </a:extLst>
            </p:cNvPr>
            <p:cNvSpPr/>
            <p:nvPr/>
          </p:nvSpPr>
          <p:spPr>
            <a:xfrm>
              <a:off x="262393" y="5112689"/>
              <a:ext cx="5557962" cy="580445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>
                <a:latin typeface="Consolas" panose="020B0609020204030204" pitchFamily="49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9F08B0F-86C1-F590-196E-FB1986E289A8}"/>
                </a:ext>
              </a:extLst>
            </p:cNvPr>
            <p:cNvSpPr txBox="1"/>
            <p:nvPr/>
          </p:nvSpPr>
          <p:spPr>
            <a:xfrm>
              <a:off x="6076706" y="4582047"/>
              <a:ext cx="6400488" cy="1693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在第</a:t>
              </a:r>
              <a:r>
                <a:rPr lang="en-US" altLang="zh-CN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zh-CN" altLang="en-US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次运行程序前，删掉了当前目前中的英文提示文件，把中文提示文件拷贝到了当前目录中，然后再运行程序（第</a:t>
              </a:r>
              <a:r>
                <a:rPr lang="en-US" altLang="zh-CN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zh-CN" altLang="en-US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次）！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A558B50-596D-6765-D49C-793690DCD4EB}"/>
              </a:ext>
            </a:extLst>
          </p:cNvPr>
          <p:cNvSpPr txBox="1"/>
          <p:nvPr/>
        </p:nvSpPr>
        <p:spPr>
          <a:xfrm>
            <a:off x="8445321" y="7283804"/>
            <a:ext cx="4031873" cy="11137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i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A: </a:t>
            </a:r>
            <a:r>
              <a:rPr lang="zh-CN" altLang="en-US" b="0" i="1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啊？还能这么干？</a:t>
            </a:r>
            <a:endParaRPr lang="en-US" altLang="zh-CN" b="0" i="1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1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b="0" i="1">
                <a:latin typeface="楷体" panose="02010609060101010101" pitchFamily="49" charset="-122"/>
                <a:ea typeface="楷体" panose="02010609060101010101" pitchFamily="49" charset="-122"/>
              </a:rPr>
              <a:t>：没人限制不能这么干呐！</a:t>
            </a:r>
            <a:endParaRPr lang="en-US" altLang="zh-CN" b="0" i="1">
              <a:solidFill>
                <a:srgbClr val="0000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285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44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66399" cy="1152045"/>
          </a:xfrm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FFFF00"/>
                </a:solidFill>
              </a:rPr>
              <a:t>文本文件</a:t>
            </a:r>
            <a:r>
              <a:t>内容读取的基本方法</a:t>
            </a:r>
          </a:p>
        </p:txBody>
      </p:sp>
      <p:sp>
        <p:nvSpPr>
          <p:cNvPr id="145" name="需要包含的头文件…"/>
          <p:cNvSpPr txBox="1"/>
          <p:nvPr/>
        </p:nvSpPr>
        <p:spPr>
          <a:xfrm>
            <a:off x="532641" y="2845504"/>
            <a:ext cx="12015717" cy="57542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t>需要包含的头文件</a:t>
            </a:r>
          </a:p>
          <a:p>
            <a:pPr algn="l">
              <a:lnSpc>
                <a:spcPct val="140000"/>
              </a:lnSpc>
              <a:defRPr sz="3000"/>
            </a:pPr>
            <a:r>
              <a:t>          </a:t>
            </a:r>
            <a:r>
              <a:rPr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#include &lt;fstream&gt;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t>需要定义的代表输入文件的变量</a:t>
            </a:r>
          </a:p>
          <a:p>
            <a:pPr algn="l">
              <a:lnSpc>
                <a:spcPct val="140000"/>
              </a:lnSpc>
              <a:defRPr sz="3000"/>
            </a:pPr>
            <a:r>
              <a:t>          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fstream fin;  // 变量名是自己选取的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t>读取文件内容前，需要打开文件。相应的语句格式（语法规定）为：</a:t>
            </a:r>
            <a:br/>
            <a:r>
              <a:t>      </a:t>
            </a:r>
            <a:r>
              <a:rPr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fin.open(文件名);  如：fin.open("data.txt"); 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t>完成所有操作后，需要关闭文件</a:t>
            </a:r>
          </a:p>
          <a:p>
            <a:pPr algn="l">
              <a:lnSpc>
                <a:spcPct val="140000"/>
              </a:lnSpc>
              <a:defRPr sz="3000"/>
            </a:pPr>
            <a:r>
              <a:t>          </a:t>
            </a:r>
            <a:r>
              <a:rPr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fin.close();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50CCE-92EE-4F89-1CCC-E3C902A4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13" y="2164492"/>
            <a:ext cx="6203213" cy="2152135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158" name="调用 ifstream（输入文件流）变量 fin 的 “成员函数” open() 后，需要检测文件是否正确打开了，如果打开文件失败，就应该进行相应的处理，不应该继续后续读取数据的操作。…"/>
          <p:cNvSpPr txBox="1"/>
          <p:nvPr/>
        </p:nvSpPr>
        <p:spPr>
          <a:xfrm>
            <a:off x="635363" y="2530671"/>
            <a:ext cx="11521803" cy="2668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416560" indent="-416560" algn="l">
              <a:lnSpc>
                <a:spcPct val="140000"/>
              </a:lnSpc>
              <a:spcBef>
                <a:spcPts val="400"/>
              </a:spcBef>
              <a:buSzPct val="145000"/>
              <a:buChar char="•"/>
              <a:defRPr sz="3000"/>
            </a:pPr>
            <a:r>
              <a:t>调用 ifstream（输入文件流）变量 fin 的 “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rPr>
              <a:t>成员函数</a:t>
            </a:r>
            <a:r>
              <a:t>” open() 后，需要检测文件是否正确打开了，如果打开文件失败，就应该进行相应的处理，不应该继续后续读取数据的操作。</a:t>
            </a:r>
          </a:p>
          <a:p>
            <a:pPr marL="416560" indent="-416560" algn="l">
              <a:lnSpc>
                <a:spcPct val="140000"/>
              </a:lnSpc>
              <a:spcBef>
                <a:spcPts val="400"/>
              </a:spcBef>
              <a:buSzPct val="145000"/>
              <a:buChar char="•"/>
              <a:defRPr sz="3000"/>
            </a:pPr>
            <a:r>
              <a:t>检测文件是否正常打开的方法，可以通过下面的语句进行：</a:t>
            </a:r>
          </a:p>
        </p:txBody>
      </p:sp>
      <p:sp>
        <p:nvSpPr>
          <p:cNvPr id="159" name="if (fin) { // 文件打开正常，可以记取数据了…"/>
          <p:cNvSpPr txBox="1"/>
          <p:nvPr/>
        </p:nvSpPr>
        <p:spPr>
          <a:xfrm>
            <a:off x="1508235" y="5910552"/>
            <a:ext cx="10996564" cy="24155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lnSpc>
                <a:spcPct val="130000"/>
              </a:lnSpc>
              <a:tabLst>
                <a:tab pos="431800" algn="l"/>
              </a:tabLst>
              <a:defRPr sz="28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(fin) { </a:t>
            </a:r>
            <a:r>
              <a:t>// 文件打开正常，可以记取数据了</a:t>
            </a:r>
            <a:endParaRPr>
              <a:solidFill>
                <a:srgbClr val="000000"/>
              </a:solidFill>
            </a:endParaRPr>
          </a:p>
          <a:p>
            <a:pPr algn="l" defTabSz="439420">
              <a:lnSpc>
                <a:spcPct val="130000"/>
              </a:lnSpc>
              <a:tabLst>
                <a:tab pos="431800" algn="l"/>
              </a:tabLst>
              <a:defRPr sz="28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… </a:t>
            </a:r>
            <a:r>
              <a:t>// fin变量能自动提供一个bool值给if语句（C++ OOP）</a:t>
            </a:r>
            <a:endParaRPr>
              <a:solidFill>
                <a:srgbClr val="000000"/>
              </a:solidFill>
            </a:endParaRPr>
          </a:p>
          <a:p>
            <a:pPr algn="l" defTabSz="439420">
              <a:lnSpc>
                <a:spcPct val="130000"/>
              </a:lnSpc>
              <a:tabLst>
                <a:tab pos="431800" algn="l"/>
              </a:tabLst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60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75924" cy="1152045"/>
          </a:xfrm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FFFF00"/>
                </a:solidFill>
              </a:rPr>
              <a:t>文本文件</a:t>
            </a:r>
            <a:r>
              <a:t>内容读取的基本方法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163" name="【试一试】打开文件，检测是否正常"/>
          <p:cNvSpPr>
            <a:spLocks noGrp="1"/>
          </p:cNvSpPr>
          <p:nvPr>
            <p:ph type="title"/>
          </p:nvPr>
        </p:nvSpPr>
        <p:spPr>
          <a:xfrm>
            <a:off x="547200" y="354125"/>
            <a:ext cx="9170005" cy="1152045"/>
          </a:xfrm>
          <a:prstGeom prst="rect">
            <a:avLst/>
          </a:prstGeom>
          <a:solidFill>
            <a:srgbClr val="7030A0"/>
          </a:solidFill>
        </p:spPr>
        <p:txBody>
          <a:bodyPr/>
          <a:lstStyle/>
          <a:p>
            <a:pPr algn="l"/>
            <a:r>
              <a:t>【</a:t>
            </a:r>
            <a:r>
              <a:rPr lang="zh-CN" altLang="en-US"/>
              <a:t>防御性编程</a:t>
            </a:r>
            <a:r>
              <a:t>】打开文件</a:t>
            </a:r>
            <a:r>
              <a:rPr lang="zh-CN" altLang="en-US"/>
              <a:t>后要</a:t>
            </a:r>
            <a:r>
              <a:t>检测是否正常</a:t>
            </a:r>
          </a:p>
        </p:txBody>
      </p:sp>
      <p:sp>
        <p:nvSpPr>
          <p:cNvPr id="164" name="#include &lt;iostream&gt;…"/>
          <p:cNvSpPr txBox="1"/>
          <p:nvPr/>
        </p:nvSpPr>
        <p:spPr>
          <a:xfrm>
            <a:off x="595239" y="1926128"/>
            <a:ext cx="6944209" cy="77925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78492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#include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&lt;fstream&gt;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 {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fname[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20</a:t>
            </a:r>
            <a:r>
              <a:rPr>
                <a:latin typeface="Consolas" panose="020B0609020204030204" pitchFamily="49" charset="0"/>
              </a:rPr>
              <a:t>];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cout &lt;&lt; 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Please input file name: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cin &gt;&gt; fname;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ifstream input;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input.open(fname);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 (input)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cout &lt;&lt; 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Open 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 &lt;&lt; fname &lt;&lt; 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 OK\n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else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cout &lt;&lt; fname &lt;&lt; 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not</a:t>
            </a:r>
            <a:r>
              <a:rPr>
                <a:latin typeface="Consolas" panose="020B0609020204030204" pitchFamily="49" charset="0"/>
              </a:rPr>
              <a:t> found!\n</a:t>
            </a:r>
            <a:r>
              <a:rPr lang="en-US" altLang="zh-CN">
                <a:latin typeface="Consolas" panose="020B0609020204030204" pitchFamily="49" charset="0"/>
              </a:rPr>
              <a:t>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input.close();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>
              <a:latin typeface="Consolas" panose="020B0609020204030204" pitchFamily="49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2B27736-2FDA-4442-9068-9CDF4CF1ECEA}"/>
              </a:ext>
            </a:extLst>
          </p:cNvPr>
          <p:cNvSpPr/>
          <p:nvPr/>
        </p:nvSpPr>
        <p:spPr>
          <a:xfrm>
            <a:off x="1112293" y="6469038"/>
            <a:ext cx="6427155" cy="1610437"/>
          </a:xfrm>
          <a:prstGeom prst="roundRect">
            <a:avLst>
              <a:gd name="adj" fmla="val 6141"/>
            </a:avLst>
          </a:prstGeom>
          <a:ln w="12700">
            <a:solidFill>
              <a:srgbClr val="0070C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3" name="标注: 线形(带强调线) 2">
            <a:extLst>
              <a:ext uri="{FF2B5EF4-FFF2-40B4-BE49-F238E27FC236}">
                <a16:creationId xmlns:a16="http://schemas.microsoft.com/office/drawing/2014/main" id="{A5326116-D3FE-49C7-8CBF-53F701BFC9CD}"/>
              </a:ext>
            </a:extLst>
          </p:cNvPr>
          <p:cNvSpPr/>
          <p:nvPr/>
        </p:nvSpPr>
        <p:spPr>
          <a:xfrm>
            <a:off x="8236422" y="4276635"/>
            <a:ext cx="4353637" cy="1200329"/>
          </a:xfrm>
          <a:prstGeom prst="accentCallout1">
            <a:avLst>
              <a:gd name="adj1" fmla="val 42627"/>
              <a:gd name="adj2" fmla="val -2638"/>
              <a:gd name="adj3" fmla="val 177651"/>
              <a:gd name="adj4" fmla="val -62365"/>
            </a:avLst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pPr algn="just"/>
            <a:r>
              <a:rPr lang="zh-CN" altLang="en-US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有时，一些教学示例代码为了简洁，省略了这个检查，但这实际上是有隐患的！</a:t>
            </a:r>
          </a:p>
        </p:txBody>
      </p:sp>
      <p:pic>
        <p:nvPicPr>
          <p:cNvPr id="7" name="droppedImage.pdf" descr="droppedImage.pdf">
            <a:extLst>
              <a:ext uri="{FF2B5EF4-FFF2-40B4-BE49-F238E27FC236}">
                <a16:creationId xmlns:a16="http://schemas.microsoft.com/office/drawing/2014/main" id="{77ED70DB-F733-4465-90F9-47C75F99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36" y="6181122"/>
            <a:ext cx="2070137" cy="218626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48" name="读取文件内容，与标准输入流cin的使用方法完全一样。如："/>
          <p:cNvSpPr txBox="1"/>
          <p:nvPr/>
        </p:nvSpPr>
        <p:spPr>
          <a:xfrm>
            <a:off x="613882" y="2349378"/>
            <a:ext cx="10598945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416560" indent="-416560">
              <a:buSzPct val="145000"/>
              <a:buChar char="•"/>
              <a:defRPr sz="3000"/>
            </a:lvl1pPr>
          </a:lstStyle>
          <a:p>
            <a:r>
              <a:t>读取文件内容，与标准输入流cin的使用方法完全一样。如：</a:t>
            </a:r>
          </a:p>
        </p:txBody>
      </p:sp>
      <p:sp>
        <p:nvSpPr>
          <p:cNvPr id="149" name="char name[20];  // 几个临时局部变量…"/>
          <p:cNvSpPr txBox="1"/>
          <p:nvPr/>
        </p:nvSpPr>
        <p:spPr>
          <a:xfrm>
            <a:off x="2672055" y="3650970"/>
            <a:ext cx="6242093" cy="4868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name[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];  </a:t>
            </a:r>
            <a:r>
              <a:rPr>
                <a:latin typeface="Consolas" panose="020B0609020204030204" pitchFamily="49" charset="0"/>
              </a:rPr>
              <a:t>// 几个临时局部变量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sex;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long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id;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score;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// 与标准输入流cin的读取方法一致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fin &gt;&gt; name &gt;&gt; sex;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fin &gt;&gt; id &gt;&gt; score;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// 后续的其他处理语句</a:t>
            </a:r>
          </a:p>
        </p:txBody>
      </p:sp>
      <p:sp>
        <p:nvSpPr>
          <p:cNvPr id="150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75924" cy="1152045"/>
          </a:xfrm>
          <a:prstGeom prst="rect">
            <a:avLst/>
          </a:prstGeom>
        </p:spPr>
        <p:txBody>
          <a:bodyPr/>
          <a:lstStyle/>
          <a:p>
            <a:r>
              <a:t>文本文件内容读取的基本方法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153" name="如果希望一直读取文件内容，直到文件结束，则可以用如下方式："/>
          <p:cNvSpPr txBox="1"/>
          <p:nvPr/>
        </p:nvSpPr>
        <p:spPr>
          <a:xfrm>
            <a:off x="547201" y="2092147"/>
            <a:ext cx="11418376" cy="14051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416560" indent="-416560">
              <a:buSzPct val="145000"/>
              <a:buChar char="•"/>
              <a:defRPr sz="3000"/>
            </a:lvl1pPr>
          </a:lstStyle>
          <a:p>
            <a:pPr algn="l">
              <a:lnSpc>
                <a:spcPct val="150000"/>
              </a:lnSpc>
            </a:pPr>
            <a:r>
              <a:t>如果希望一直读取文件内容，直到文件结束，则可以用</a:t>
            </a:r>
            <a:r>
              <a:rPr lang="zh-CN" altLang="en-US"/>
              <a:t>类似</a:t>
            </a:r>
            <a:r>
              <a:t>如下</a:t>
            </a:r>
            <a:r>
              <a:rPr lang="zh-CN" altLang="en-US"/>
              <a:t>示例代码的</a:t>
            </a:r>
            <a:r>
              <a:t>方式</a:t>
            </a:r>
            <a:r>
              <a:rPr lang="zh-CN" altLang="en-US"/>
              <a:t>来读取文件内容到变量中</a:t>
            </a:r>
            <a:r>
              <a:t>：</a:t>
            </a:r>
          </a:p>
        </p:txBody>
      </p:sp>
      <p:sp>
        <p:nvSpPr>
          <p:cNvPr id="154" name="while (!fin.eof()) { // 判断文件是否被读完了…"/>
          <p:cNvSpPr txBox="1"/>
          <p:nvPr/>
        </p:nvSpPr>
        <p:spPr>
          <a:xfrm>
            <a:off x="948719" y="3826319"/>
            <a:ext cx="7973337" cy="53497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while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 (!fin.eof()) </a:t>
            </a:r>
            <a:r>
              <a:rPr>
                <a:latin typeface="Consolas" panose="020B0609020204030204" pitchFamily="49" charset="0"/>
              </a:rPr>
              <a:t>{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 判断文件是否被读完了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b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char name[20];  // 根据需要定义的局部变量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long int id;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int score;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// 与标准输入流cin的读取方法一致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fin &gt;&gt; name &gt;&gt; id &gt;&gt; score;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// 其他语句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......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5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75924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文本</a:t>
            </a:r>
            <a:r>
              <a:t>文件</a:t>
            </a:r>
            <a:r>
              <a:rPr lang="zh-CN" altLang="en-US"/>
              <a:t>内容读取的基本方法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F00307-1043-D352-3DB9-B9EB2D2C1E31}"/>
              </a:ext>
            </a:extLst>
          </p:cNvPr>
          <p:cNvSpPr txBox="1"/>
          <p:nvPr/>
        </p:nvSpPr>
        <p:spPr>
          <a:xfrm>
            <a:off x="8143065" y="699314"/>
            <a:ext cx="448392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en-US" altLang="zh-CN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fin.eof()</a:t>
            </a:r>
            <a:r>
              <a:rPr lang="zh-CN" altLang="en-US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判断文件是否读完了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167" name="【试一试】打开文件失败，仍然读取"/>
          <p:cNvSpPr>
            <a:spLocks noGrp="1"/>
          </p:cNvSpPr>
          <p:nvPr>
            <p:ph type="title"/>
          </p:nvPr>
        </p:nvSpPr>
        <p:spPr>
          <a:xfrm>
            <a:off x="547200" y="354125"/>
            <a:ext cx="11189875" cy="1152045"/>
          </a:xfrm>
          <a:prstGeom prst="rect">
            <a:avLst/>
          </a:prstGeom>
          <a:solidFill>
            <a:srgbClr val="7030A0"/>
          </a:solidFill>
        </p:spPr>
        <p:txBody>
          <a:bodyPr/>
          <a:lstStyle/>
          <a:p>
            <a:pPr algn="l"/>
            <a:r>
              <a:t>【试一试】</a:t>
            </a:r>
            <a:r>
              <a:rPr lang="zh-CN" altLang="en-US"/>
              <a:t>当</a:t>
            </a:r>
            <a:r>
              <a:t>打开文件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失败</a:t>
            </a:r>
            <a:r>
              <a:rPr lang="zh-CN" altLang="en-US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时</a:t>
            </a:r>
            <a:r>
              <a:t>，仍然读取</a:t>
            </a:r>
            <a:r>
              <a:rPr lang="zh-CN" altLang="en-US"/>
              <a:t>文件会如何？</a:t>
            </a:r>
            <a:endParaRPr/>
          </a:p>
        </p:txBody>
      </p:sp>
      <p:sp>
        <p:nvSpPr>
          <p:cNvPr id="168" name="#include &lt;iostream&gt;…"/>
          <p:cNvSpPr txBox="1"/>
          <p:nvPr/>
        </p:nvSpPr>
        <p:spPr>
          <a:xfrm>
            <a:off x="634466" y="2157744"/>
            <a:ext cx="9553897" cy="74628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78492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#include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&lt;fstream&gt;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 {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fname[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20</a:t>
            </a:r>
            <a:r>
              <a:rPr>
                <a:latin typeface="Consolas" panose="020B0609020204030204" pitchFamily="49" charset="0"/>
              </a:rPr>
              <a:t>];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cout &lt;&lt; </a:t>
            </a:r>
            <a:r>
              <a:rPr>
                <a:latin typeface="Consolas" panose="020B0609020204030204" pitchFamily="49" charset="0"/>
              </a:rPr>
              <a:t>"Please input file name:"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cin &gt;&gt; fname;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ifstream input;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input.open(fname);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(input) cout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"Open "</a:t>
            </a:r>
            <a:r>
              <a:rPr>
                <a:latin typeface="Consolas" panose="020B0609020204030204" pitchFamily="49" charset="0"/>
              </a:rPr>
              <a:t> &lt;&lt; fname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 OK\n"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else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　{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</a:rPr>
              <a:t>下面是文件打开失败时的情况！</a:t>
            </a:r>
            <a:endParaRPr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cout &lt;&lt; fname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 not found!\n"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name[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100</a:t>
            </a:r>
            <a:r>
              <a:rPr>
                <a:latin typeface="Consolas" panose="020B0609020204030204" pitchFamily="49" charset="0"/>
              </a:rPr>
              <a:t>] =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"***"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score = 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123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input &gt;&gt; name &gt;&gt; score;</a:t>
            </a:r>
            <a:r>
              <a:rPr lang="zh-CN" altLang="en-US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</a:rPr>
              <a:t>注意：若文件不存在，则读取不到数据</a:t>
            </a:r>
            <a:endParaRPr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cout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"name = "</a:t>
            </a:r>
            <a:r>
              <a:rPr>
                <a:latin typeface="Consolas" panose="020B0609020204030204" pitchFamily="49" charset="0"/>
              </a:rPr>
              <a:t> &lt;&lt; name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", score = "</a:t>
            </a:r>
            <a:r>
              <a:rPr>
                <a:latin typeface="Consolas" panose="020B0609020204030204" pitchFamily="49" charset="0"/>
              </a:rPr>
              <a:t> &lt;&lt; score &lt;&lt; endl;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input.close();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20">
              <a:lnSpc>
                <a:spcPct val="120000"/>
              </a:lnSpc>
              <a:tabLst>
                <a:tab pos="431800" algn="l"/>
              </a:tabLst>
              <a:defRPr sz="20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C520FE01-07B3-4972-B943-B5B400F8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14" y="2087880"/>
            <a:ext cx="3984171" cy="2788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657D2C1C-ABEE-4866-88BB-BF6AB0B7E0B9}"/>
              </a:ext>
            </a:extLst>
          </p:cNvPr>
          <p:cNvSpPr txBox="1"/>
          <p:nvPr/>
        </p:nvSpPr>
        <p:spPr>
          <a:xfrm>
            <a:off x="8642815" y="5084860"/>
            <a:ext cx="3984170" cy="12393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5023" tIns="65023" rIns="65023" bIns="65023">
            <a:spAutoFit/>
          </a:bodyPr>
          <a:lstStyle>
            <a:lvl1pPr algn="l" defTabSz="1300480">
              <a:defRPr sz="2800"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 algn="just">
              <a:defRPr>
                <a:latin typeface="Lucida Console" panose="020B0609040504020204"/>
                <a:ea typeface="Lucida Console" panose="020B0609040504020204"/>
                <a:cs typeface="Lucida Console" panose="020B0609040504020204"/>
                <a:sym typeface="Lucida Console" panose="020B0609040504020204"/>
              </a:defRPr>
            </a:pPr>
            <a:r>
              <a:rPr sz="2400"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上述结果表明：当读取数据失败时，存储数据的变量的内容不会变化。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9B78F40-767C-0163-C70F-CB72BE43CD21}"/>
              </a:ext>
            </a:extLst>
          </p:cNvPr>
          <p:cNvSpPr/>
          <p:nvPr/>
        </p:nvSpPr>
        <p:spPr>
          <a:xfrm>
            <a:off x="1630017" y="6647289"/>
            <a:ext cx="3697357" cy="69971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7E6864-35EF-5EAA-7F3A-8C1089D52EAC}"/>
              </a:ext>
            </a:extLst>
          </p:cNvPr>
          <p:cNvCxnSpPr/>
          <p:nvPr/>
        </p:nvCxnSpPr>
        <p:spPr>
          <a:xfrm flipH="1">
            <a:off x="5327374" y="5709037"/>
            <a:ext cx="3315440" cy="124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B9051-4E0F-49FA-9F54-95C951CC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621587" cy="1152045"/>
          </a:xfrm>
        </p:spPr>
        <p:txBody>
          <a:bodyPr/>
          <a:lstStyle/>
          <a:p>
            <a:r>
              <a:rPr lang="zh-CN" altLang="en-US"/>
              <a:t>从不同位置读取文件内容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6A758F-9510-468D-8148-917F79780D76}"/>
              </a:ext>
            </a:extLst>
          </p:cNvPr>
          <p:cNvSpPr/>
          <p:nvPr/>
        </p:nvSpPr>
        <p:spPr>
          <a:xfrm>
            <a:off x="547201" y="2260726"/>
            <a:ext cx="12211962" cy="7138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991" b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A31515"/>
                </a:solidFill>
                <a:latin typeface="Consolas" panose="020B0609020204030204" pitchFamily="49" charset="0"/>
              </a:rPr>
              <a:t>&lt;fstream&gt;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// ifstream</a:t>
            </a:r>
            <a:endParaRPr lang="en-US" altLang="zh-CN" sz="1991">
              <a:latin typeface="Consolas" panose="020B0609020204030204" pitchFamily="49" charset="0"/>
            </a:endParaRPr>
          </a:p>
          <a:p>
            <a:pPr algn="l"/>
            <a:r>
              <a:rPr lang="en-US" altLang="zh-CN" sz="1991" b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// cout</a:t>
            </a:r>
            <a:endParaRPr lang="en-US" altLang="zh-CN" sz="1991">
              <a:latin typeface="Consolas" panose="020B0609020204030204" pitchFamily="49" charset="0"/>
            </a:endParaRPr>
          </a:p>
          <a:p>
            <a:pPr algn="l"/>
            <a:r>
              <a:rPr lang="en-US" altLang="zh-CN" sz="1991" b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1991"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zh-CN" sz="1991">
                <a:latin typeface="Consolas" panose="020B0609020204030204" pitchFamily="49" charset="0"/>
              </a:rPr>
            </a:b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// file open, read one word and close</a:t>
            </a:r>
            <a:endParaRPr lang="en-US" altLang="zh-CN" sz="1991">
              <a:latin typeface="Consolas" panose="020B0609020204030204" pitchFamily="49" charset="0"/>
            </a:endParaRPr>
          </a:p>
          <a:p>
            <a:pPr algn="l"/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// move file-pointer and read some chars from file</a:t>
            </a:r>
            <a:endParaRPr lang="en-US" altLang="zh-CN" sz="1991">
              <a:latin typeface="Consolas" panose="020B0609020204030204" pitchFamily="49" charset="0"/>
            </a:endParaRPr>
          </a:p>
          <a:p>
            <a:pPr algn="l"/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test2</a:t>
            </a:r>
            <a:r>
              <a:rPr lang="en-US" altLang="zh-CN" sz="1991">
                <a:latin typeface="Consolas" panose="020B0609020204030204" pitchFamily="49" charset="0"/>
              </a:rPr>
              <a:t>() 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267F99"/>
                </a:solidFill>
                <a:latin typeface="Consolas" panose="020B0609020204030204" pitchFamily="49" charset="0"/>
              </a:rPr>
              <a:t>ifstream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991">
                <a:latin typeface="Consolas" panose="020B0609020204030204" pitchFamily="49" charset="0"/>
              </a:rPr>
              <a:t>(</a:t>
            </a:r>
            <a:r>
              <a:rPr lang="en-US" altLang="zh-CN" sz="1991" b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US" altLang="zh-CN" sz="1991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     /// </a:t>
            </a:r>
            <a:r>
              <a:rPr lang="zh-CN" altLang="en-US" sz="1991" b="0">
                <a:solidFill>
                  <a:srgbClr val="008000"/>
                </a:solidFill>
                <a:latin typeface="Consolas" panose="020B0609020204030204" pitchFamily="49" charset="0"/>
              </a:rPr>
              <a:t>文件指针</a:t>
            </a:r>
            <a:r>
              <a:rPr lang="zh-CN" altLang="en-US" sz="1991" b="0">
                <a:solidFill>
                  <a:srgbClr val="7030A0"/>
                </a:solidFill>
                <a:latin typeface="Consolas" panose="020B0609020204030204" pitchFamily="49" charset="0"/>
              </a:rPr>
              <a:t>从文件尾向文件头方向移动</a:t>
            </a: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4</a:t>
            </a:r>
            <a:r>
              <a:rPr lang="zh-CN" altLang="en-US" sz="1991" b="0">
                <a:solidFill>
                  <a:srgbClr val="008000"/>
                </a:solidFill>
                <a:latin typeface="Consolas" panose="020B0609020204030204" pitchFamily="49" charset="0"/>
              </a:rPr>
              <a:t>个字节</a:t>
            </a:r>
            <a:endParaRPr lang="zh-CN" altLang="en-US" sz="1991">
              <a:latin typeface="Consolas" panose="020B0609020204030204" pitchFamily="49" charset="0"/>
            </a:endParaRPr>
          </a:p>
          <a:p>
            <a:pPr algn="l"/>
            <a:r>
              <a:rPr lang="zh-CN" altLang="en-US" sz="1991">
                <a:latin typeface="Consolas" panose="020B0609020204030204" pitchFamily="49" charset="0"/>
              </a:rPr>
              <a:t>     </a:t>
            </a:r>
            <a:r>
              <a:rPr lang="en-US" altLang="zh-CN" sz="1991">
                <a:solidFill>
                  <a:srgbClr val="FF0000"/>
                </a:solidFill>
                <a:latin typeface="Consolas" panose="020B0609020204030204" pitchFamily="49" charset="0"/>
              </a:rPr>
              <a:t>in.seekg</a:t>
            </a:r>
            <a:r>
              <a:rPr lang="en-US" altLang="zh-CN" sz="1991">
                <a:latin typeface="Consolas" panose="020B0609020204030204" pitchFamily="49" charset="0"/>
              </a:rPr>
              <a:t>(-</a:t>
            </a:r>
            <a:r>
              <a:rPr lang="en-US" altLang="zh-CN" sz="1991" b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991">
                <a:latin typeface="Consolas" panose="020B0609020204030204" pitchFamily="49" charset="0"/>
              </a:rPr>
              <a:t>, </a:t>
            </a:r>
            <a:r>
              <a:rPr lang="en-US" altLang="zh-CN" sz="199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ios_base::end</a:t>
            </a:r>
            <a:r>
              <a:rPr lang="en-US" altLang="zh-CN" sz="1991">
                <a:latin typeface="Consolas" panose="020B0609020204030204" pitchFamily="49" charset="0"/>
              </a:rPr>
              <a:t>);</a:t>
            </a: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 /// </a:t>
            </a:r>
            <a:r>
              <a:rPr lang="zh-CN" altLang="en-US" sz="1991" b="0">
                <a:solidFill>
                  <a:srgbClr val="008000"/>
                </a:solidFill>
                <a:latin typeface="Consolas" panose="020B0609020204030204" pitchFamily="49" charset="0"/>
              </a:rPr>
              <a:t>文件开头用</a:t>
            </a:r>
            <a:r>
              <a:rPr lang="en-US" altLang="zh-CN" sz="199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ios_base::beg</a:t>
            </a:r>
            <a:r>
              <a:rPr lang="en-US" altLang="zh-CN" sz="1991">
                <a:latin typeface="Consolas" panose="020B0609020204030204" pitchFamily="49" charset="0"/>
              </a:rPr>
              <a:t>, </a:t>
            </a:r>
            <a:r>
              <a:rPr lang="zh-CN" altLang="en-US" sz="1991" b="0">
                <a:solidFill>
                  <a:srgbClr val="008000"/>
                </a:solidFill>
                <a:latin typeface="Consolas" panose="020B0609020204030204" pitchFamily="49" charset="0"/>
              </a:rPr>
              <a:t>当前位置用</a:t>
            </a:r>
            <a:r>
              <a:rPr lang="en-US" altLang="zh-CN" sz="199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ios_base::cur</a:t>
            </a:r>
            <a:endParaRPr lang="zh-CN" altLang="en-US" sz="1991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/>
            <a:r>
              <a:rPr lang="zh-CN" altLang="en-US" sz="1991"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word</a:t>
            </a:r>
            <a:r>
              <a:rPr lang="en-US" altLang="zh-CN" sz="1991">
                <a:latin typeface="Consolas" panose="020B0609020204030204" pitchFamily="49" charset="0"/>
              </a:rPr>
              <a:t>[</a:t>
            </a:r>
            <a:r>
              <a:rPr lang="en-US" altLang="zh-CN" sz="1991" b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991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&gt;&gt;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word</a:t>
            </a:r>
            <a:r>
              <a:rPr lang="en-US" altLang="zh-CN" sz="1991">
                <a:latin typeface="Consolas" panose="020B0609020204030204" pitchFamily="49" charset="0"/>
              </a:rPr>
              <a:t>;  </a:t>
            </a:r>
            <a:r>
              <a:rPr lang="en-US" altLang="zh-CN" sz="1991" b="0">
                <a:solidFill>
                  <a:srgbClr val="008000"/>
                </a:solidFill>
                <a:latin typeface="Consolas" panose="020B0609020204030204" pitchFamily="49" charset="0"/>
              </a:rPr>
              <a:t>/// </a:t>
            </a:r>
            <a:r>
              <a:rPr lang="zh-CN" altLang="en-US" sz="1991" b="0">
                <a:solidFill>
                  <a:srgbClr val="008000"/>
                </a:solidFill>
                <a:latin typeface="Consolas" panose="020B0609020204030204" pitchFamily="49" charset="0"/>
              </a:rPr>
              <a:t>从移动后的位置开始读取一个字符串</a:t>
            </a:r>
            <a:endParaRPr lang="en-US" altLang="zh-CN" sz="1991">
              <a:latin typeface="Consolas" panose="020B0609020204030204" pitchFamily="49" charset="0"/>
            </a:endParaRP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A31515"/>
                </a:solidFill>
                <a:latin typeface="Consolas" panose="020B0609020204030204" pitchFamily="49" charset="0"/>
              </a:rPr>
              <a:t>"Last 4 chars = "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word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1991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 </a:t>
            </a:r>
            <a:r>
              <a:rPr lang="en-US" altLang="zh-CN" sz="1991" b="0">
                <a:solidFill>
                  <a:srgbClr val="001080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1991">
                <a:latin typeface="Consolas" panose="020B0609020204030204" pitchFamily="49" charset="0"/>
              </a:rPr>
              <a:t>.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close</a:t>
            </a:r>
            <a:r>
              <a:rPr lang="en-US" altLang="zh-CN" sz="1991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1991">
                <a:latin typeface="Consolas" panose="020B0609020204030204" pitchFamily="49" charset="0"/>
              </a:rPr>
            </a:br>
            <a:r>
              <a:rPr lang="en-US" altLang="zh-CN" sz="1991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altLang="zh-CN" sz="1991">
                <a:latin typeface="Consolas" panose="020B0609020204030204" pitchFamily="49" charset="0"/>
              </a:rPr>
              <a:t>() 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</a:t>
            </a:r>
            <a:r>
              <a:rPr lang="en-US" altLang="zh-CN" sz="1991" b="0">
                <a:solidFill>
                  <a:srgbClr val="795E26"/>
                </a:solidFill>
                <a:latin typeface="Consolas" panose="020B0609020204030204" pitchFamily="49" charset="0"/>
              </a:rPr>
              <a:t>test2</a:t>
            </a:r>
            <a:r>
              <a:rPr lang="en-US" altLang="zh-CN" sz="1991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    </a:t>
            </a:r>
            <a:r>
              <a:rPr lang="en-US" altLang="zh-CN" sz="1991" b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991">
                <a:latin typeface="Consolas" panose="020B0609020204030204" pitchFamily="49" charset="0"/>
              </a:rPr>
              <a:t> </a:t>
            </a:r>
            <a:r>
              <a:rPr lang="en-US" altLang="zh-CN" sz="1991" b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991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991">
                <a:latin typeface="Consolas" panose="020B0609020204030204" pitchFamily="49" charset="0"/>
              </a:rPr>
              <a:t>}</a:t>
            </a:r>
            <a:endParaRPr lang="en-US" altLang="zh-CN" sz="199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51963-B6E7-4D83-994F-B2FCD53C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41" y="7542751"/>
            <a:ext cx="6881756" cy="1456208"/>
          </a:xfrm>
          <a:prstGeom prst="rect">
            <a:avLst/>
          </a:prstGeom>
        </p:spPr>
      </p:pic>
      <p:sp>
        <p:nvSpPr>
          <p:cNvPr id="5" name="幻灯片编号">
            <a:extLst>
              <a:ext uri="{FF2B5EF4-FFF2-40B4-BE49-F238E27FC236}">
                <a16:creationId xmlns:a16="http://schemas.microsoft.com/office/drawing/2014/main" id="{F0CB1CFB-05A6-436C-B3EA-821E06B1AD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99667-4722-BB29-7FB6-C67C4F29D22A}"/>
              </a:ext>
            </a:extLst>
          </p:cNvPr>
          <p:cNvSpPr txBox="1"/>
          <p:nvPr/>
        </p:nvSpPr>
        <p:spPr>
          <a:xfrm>
            <a:off x="10002740" y="633224"/>
            <a:ext cx="239360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en-US" altLang="zh-CN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in.seekg(...)</a:t>
            </a:r>
            <a:endParaRPr lang="zh-CN" altLang="en-US" b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29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【任务2.1】票据打印"/>
          <p:cNvSpPr txBox="1">
            <a:spLocks noGrp="1"/>
          </p:cNvSpPr>
          <p:nvPr>
            <p:ph type="title"/>
          </p:nvPr>
        </p:nvSpPr>
        <p:spPr>
          <a:xfrm>
            <a:off x="547200" y="354125"/>
            <a:ext cx="6632828" cy="1152045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/>
          <a:lstStyle/>
          <a:p>
            <a:pPr algn="l"/>
            <a:r>
              <a:t>【任务</a:t>
            </a:r>
            <a:r>
              <a:rPr lang="en-US"/>
              <a:t>7</a:t>
            </a:r>
            <a:r>
              <a:rPr lang="en-US" altLang="zh-CN"/>
              <a:t>.2</a:t>
            </a:r>
            <a:r>
              <a:t>】</a:t>
            </a:r>
            <a:r>
              <a:rPr lang="zh-CN" altLang="en-US"/>
              <a:t>自带记忆的累加器</a:t>
            </a:r>
            <a:endParaRPr/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3E6D6C6-42D0-4CA6-ACEA-88D85609D915}"/>
              </a:ext>
            </a:extLst>
          </p:cNvPr>
          <p:cNvSpPr txBox="1">
            <a:spLocks/>
          </p:cNvSpPr>
          <p:nvPr/>
        </p:nvSpPr>
        <p:spPr>
          <a:xfrm>
            <a:off x="843951" y="2871560"/>
            <a:ext cx="11316897" cy="5636336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buNone/>
            </a:pPr>
            <a:r>
              <a:rPr lang="zh-CN" altLang="en-US" sz="2400"/>
              <a:t>       老师给小明布置了一道</a:t>
            </a:r>
            <a:r>
              <a:rPr lang="zh-CN" altLang="en-US" sz="2400">
                <a:solidFill>
                  <a:srgbClr val="FF0000"/>
                </a:solidFill>
              </a:rPr>
              <a:t>有特殊要求的</a:t>
            </a:r>
            <a:r>
              <a:rPr lang="zh-CN" altLang="en-US" sz="2400"/>
              <a:t>计算题：将</a:t>
            </a:r>
            <a:r>
              <a:rPr lang="en-US" altLang="zh-CN" sz="2400"/>
              <a:t>10000</a:t>
            </a:r>
            <a:r>
              <a:rPr lang="zh-CN" altLang="en-US" sz="2400"/>
              <a:t>个自然数进行累加（不要求以自然数序输入），数据是老师提供的，打印在纸上，要求手工输入给程序。</a:t>
            </a:r>
            <a:endParaRPr lang="en-US" altLang="zh-CN" sz="2400"/>
          </a:p>
          <a:p>
            <a:pPr marL="0" indent="0" hangingPunct="1">
              <a:lnSpc>
                <a:spcPct val="150000"/>
              </a:lnSpc>
              <a:buFontTx/>
              <a:buNone/>
            </a:pPr>
            <a:r>
              <a:rPr lang="en-US" altLang="zh-CN" sz="2400"/>
              <a:t>        </a:t>
            </a:r>
            <a:r>
              <a:rPr lang="zh-CN" altLang="en-US" sz="2400"/>
              <a:t>注意：因为数据量巨大，可能</a:t>
            </a:r>
            <a:r>
              <a:rPr lang="zh-CN" altLang="en-US" sz="2400">
                <a:highlight>
                  <a:srgbClr val="FFFF00"/>
                </a:highlight>
              </a:rPr>
              <a:t>需要好几天</a:t>
            </a:r>
            <a:r>
              <a:rPr lang="zh-CN" altLang="en-US" sz="2400"/>
              <a:t>才能完成 </a:t>
            </a:r>
            <a:r>
              <a:rPr lang="en-US" altLang="zh-CN" sz="2400"/>
              <a:t>…</a:t>
            </a:r>
            <a:r>
              <a:rPr lang="zh-CN" altLang="en-US" sz="2400"/>
              <a:t>小明不干活时，程序是要求退出的（因为要关机）。</a:t>
            </a:r>
            <a:endParaRPr lang="en-US" altLang="zh-CN" sz="2400"/>
          </a:p>
          <a:p>
            <a:pPr marL="0" indent="0" hangingPunct="1">
              <a:lnSpc>
                <a:spcPct val="150000"/>
              </a:lnSpc>
              <a:buNone/>
            </a:pPr>
            <a:r>
              <a:rPr lang="en-US" altLang="zh-CN" sz="2400"/>
              <a:t>	 </a:t>
            </a:r>
            <a:r>
              <a:rPr lang="zh-CN" altLang="en-US" sz="2400"/>
              <a:t>输入</a:t>
            </a:r>
            <a:r>
              <a:rPr lang="en-US" altLang="zh-CN" sz="2400"/>
              <a:t>0</a:t>
            </a:r>
            <a:r>
              <a:rPr lang="zh-CN" altLang="en-US" sz="2400"/>
              <a:t>表示老师询问中间结果，程序输出累计结果。输入</a:t>
            </a:r>
            <a:r>
              <a:rPr lang="en-US" altLang="zh-CN" sz="2400"/>
              <a:t>-1</a:t>
            </a:r>
            <a:r>
              <a:rPr lang="zh-CN" altLang="en-US" sz="2400"/>
              <a:t>表示结束本轮输入，程序退出。</a:t>
            </a:r>
            <a:endParaRPr lang="en-US" altLang="zh-CN" sz="2400"/>
          </a:p>
          <a:p>
            <a:pPr marL="0" indent="0" hangingPunct="1">
              <a:lnSpc>
                <a:spcPct val="150000"/>
              </a:lnSpc>
              <a:buNone/>
            </a:pPr>
            <a:r>
              <a:rPr lang="en-US" altLang="zh-CN" sz="2400"/>
              <a:t>	 </a:t>
            </a:r>
            <a:r>
              <a:rPr lang="zh-CN" altLang="en-US" sz="2400"/>
              <a:t>要求：不能将中间结果输出到屏幕上。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6949946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176" name="OOP：文本文件内容写入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579313" cy="1152045"/>
          </a:xfrm>
          <a:prstGeom prst="rect">
            <a:avLst/>
          </a:prstGeom>
        </p:spPr>
        <p:txBody>
          <a:bodyPr/>
          <a:lstStyle/>
          <a:p>
            <a:r>
              <a:t>文本文件内容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写入</a:t>
            </a:r>
            <a:r>
              <a:t>的基本方法</a:t>
            </a:r>
          </a:p>
        </p:txBody>
      </p:sp>
      <p:sp>
        <p:nvSpPr>
          <p:cNvPr id="177" name="需要包含的头文件…"/>
          <p:cNvSpPr txBox="1"/>
          <p:nvPr/>
        </p:nvSpPr>
        <p:spPr>
          <a:xfrm>
            <a:off x="582028" y="1886661"/>
            <a:ext cx="11840744" cy="546572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需要包含的头文件</a:t>
            </a:r>
          </a:p>
          <a:p>
            <a:pPr algn="l">
              <a:lnSpc>
                <a:spcPct val="140000"/>
              </a:lnSpc>
              <a:defRPr sz="3000"/>
            </a:pPr>
            <a:r>
              <a:rPr sz="2800"/>
              <a:t>        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#include &lt;fstream&gt;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需要定义的代表输入文件的变量</a:t>
            </a:r>
          </a:p>
          <a:p>
            <a:pPr algn="l">
              <a:lnSpc>
                <a:spcPct val="140000"/>
              </a:lnSpc>
              <a:defRPr sz="3000"/>
            </a:pPr>
            <a:r>
              <a:rPr sz="2800"/>
              <a:t>          </a:t>
            </a:r>
            <a:r>
              <a:rPr sz="2800"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rPr>
              <a:t>o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fstream fout;  // 变量名是自己选取的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写入文件内容前，需要打开文件。相应的语句格式（语法规定）为：</a:t>
            </a:r>
            <a:br>
              <a:rPr sz="2800"/>
            </a:br>
            <a:r>
              <a:rPr sz="2800"/>
              <a:t>    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fout.open(文件名);  如：fout.open("res.txt"); 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完成所有操作后，需要关闭文件</a:t>
            </a:r>
          </a:p>
          <a:p>
            <a:pPr algn="l">
              <a:lnSpc>
                <a:spcPct val="140000"/>
              </a:lnSpc>
              <a:defRPr sz="3000"/>
            </a:pPr>
            <a:r>
              <a:rPr sz="2800"/>
              <a:t>        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fout.close();</a:t>
            </a:r>
            <a:endParaRPr lang="en-US" altLang="zh-CN" sz="2800">
              <a:solidFill>
                <a:schemeClr val="accent1">
                  <a:lumOff val="-13574"/>
                </a:scheme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200" indent="-457200" algn="l">
              <a:lnSpc>
                <a:spcPct val="140000"/>
              </a:lnSpc>
              <a:buFont typeface="Arial" panose="020B0604020202020204" pitchFamily="34" charset="0"/>
              <a:buChar char="•"/>
              <a:defRPr sz="3000"/>
            </a:pPr>
            <a:r>
              <a:rPr lang="zh-CN" altLang="en-US" sz="2800"/>
              <a:t>输出数据时，在形式上与</a:t>
            </a:r>
            <a:r>
              <a:rPr lang="en-US" altLang="zh-CN" sz="2800"/>
              <a:t>cout</a:t>
            </a:r>
            <a:r>
              <a:rPr lang="zh-CN" altLang="en-US" sz="2800"/>
              <a:t>（标准输出流）的使用是完全一样的。</a:t>
            </a:r>
          </a:p>
        </p:txBody>
      </p:sp>
      <p:sp>
        <p:nvSpPr>
          <p:cNvPr id="5" name="char name[20] = &quot;Tsinghua&quot;;…">
            <a:extLst>
              <a:ext uri="{FF2B5EF4-FFF2-40B4-BE49-F238E27FC236}">
                <a16:creationId xmlns:a16="http://schemas.microsoft.com/office/drawing/2014/main" id="{3925206F-38D3-4C3E-B81D-5F94CAD53AA9}"/>
              </a:ext>
            </a:extLst>
          </p:cNvPr>
          <p:cNvSpPr txBox="1"/>
          <p:nvPr/>
        </p:nvSpPr>
        <p:spPr>
          <a:xfrm>
            <a:off x="1641974" y="7612760"/>
            <a:ext cx="9183604" cy="13029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39420">
              <a:tabLst>
                <a:tab pos="431800" algn="l"/>
              </a:tabLst>
              <a:defRPr sz="26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</a:rPr>
              <a:t>char</a:t>
            </a:r>
            <a:r>
              <a:rPr>
                <a:solidFill>
                  <a:srgbClr val="000000"/>
                </a:solidFill>
              </a:rPr>
              <a:t> name[</a:t>
            </a:r>
            <a:r>
              <a:rPr>
                <a:solidFill>
                  <a:srgbClr val="272AD8"/>
                </a:solidFill>
              </a:rPr>
              <a:t>20</a:t>
            </a:r>
            <a:r>
              <a:rPr>
                <a:solidFill>
                  <a:srgbClr val="000000"/>
                </a:solidFill>
              </a:rPr>
              <a:t>] = </a:t>
            </a:r>
            <a:r>
              <a:rPr>
                <a:solidFill>
                  <a:srgbClr val="FF0000"/>
                </a:solidFill>
              </a:rPr>
              <a:t>"Tsinghua"</a:t>
            </a:r>
            <a:r>
              <a:rPr>
                <a:solidFill>
                  <a:srgbClr val="000000"/>
                </a:solidFill>
              </a:rPr>
              <a:t>;  </a:t>
            </a:r>
          </a:p>
          <a:p>
            <a:pPr algn="l" defTabSz="439420"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</a:rPr>
              <a:t>int</a:t>
            </a:r>
            <a:r>
              <a:t> score = 345;</a:t>
            </a:r>
            <a:endParaRPr>
              <a:solidFill>
                <a:srgbClr val="000000"/>
              </a:solidFill>
            </a:endParaRPr>
          </a:p>
          <a:p>
            <a:pPr algn="l" defTabSz="439420">
              <a:tabLst>
                <a:tab pos="431800" algn="l"/>
              </a:tabLst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fout &lt;&lt; name &lt;&lt; </a:t>
            </a:r>
            <a:r>
              <a:rPr>
                <a:solidFill>
                  <a:srgbClr val="FF0000"/>
                </a:solidFill>
              </a:rPr>
              <a:t>' '</a:t>
            </a:r>
            <a:r>
              <a:t> &lt;&lt; score;</a:t>
            </a:r>
            <a:r>
              <a:rPr lang="en-US" altLang="zh-CN"/>
              <a:t> </a:t>
            </a:r>
            <a:r>
              <a:rPr lang="en-US" altLang="zh-CN">
                <a:solidFill>
                  <a:srgbClr val="008400"/>
                </a:solidFill>
                <a:latin typeface="Courier"/>
                <a:sym typeface="Courier"/>
              </a:rPr>
              <a:t>// </a:t>
            </a:r>
            <a:r>
              <a:rPr lang="zh-CN" altLang="en-US">
                <a:solidFill>
                  <a:srgbClr val="008400"/>
                </a:solidFill>
                <a:latin typeface="Courier"/>
                <a:sym typeface="Courier"/>
              </a:rPr>
              <a:t>与</a:t>
            </a:r>
            <a:r>
              <a:rPr lang="en-US" altLang="zh-CN">
                <a:solidFill>
                  <a:srgbClr val="008400"/>
                </a:solidFill>
                <a:latin typeface="Courier"/>
                <a:sym typeface="Courier"/>
              </a:rPr>
              <a:t>cout</a:t>
            </a:r>
            <a:r>
              <a:rPr lang="zh-CN" altLang="en-US">
                <a:solidFill>
                  <a:srgbClr val="008400"/>
                </a:solidFill>
                <a:latin typeface="Courier"/>
                <a:sym typeface="Courier"/>
              </a:rPr>
              <a:t>用法一致</a:t>
            </a:r>
            <a:endParaRPr lang="zh-CN" altLang="en-US" sz="2600">
              <a:latin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</p:spPr>
        <p:txBody>
          <a:bodyPr>
            <a:normAutofit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33" name="考核要求"/>
          <p:cNvSpPr txBox="1">
            <a:spLocks noGrp="1"/>
          </p:cNvSpPr>
          <p:nvPr>
            <p:ph type="title" idx="4294967295"/>
          </p:nvPr>
        </p:nvSpPr>
        <p:spPr>
          <a:xfrm>
            <a:off x="1270809" y="3831448"/>
            <a:ext cx="10463181" cy="2090703"/>
          </a:xfrm>
          <a:prstGeom prst="rect">
            <a:avLst/>
          </a:prstGeom>
          <a:solidFill>
            <a:schemeClr val="accent1">
              <a:hueOff val="114395"/>
              <a:lumOff val="-24974"/>
            </a:schemeClr>
          </a:solidFill>
          <a:effectLst>
            <a:outerShdw blurRad="266700" dir="5400000" rotWithShape="0">
              <a:srgbClr val="000000"/>
            </a:outerShdw>
          </a:effectLst>
        </p:spPr>
        <p:txBody>
          <a:bodyPr lIns="65022" tIns="65022" rIns="65022" bIns="65022"/>
          <a:lstStyle>
            <a:lvl1pPr>
              <a:defRPr sz="6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pPr algn="r"/>
            <a:r>
              <a:t>第</a:t>
            </a:r>
            <a:r>
              <a:rPr lang="en-US"/>
              <a:t>7</a:t>
            </a:r>
            <a:r>
              <a:t>讲 数据组织与</a:t>
            </a:r>
            <a:r>
              <a:rPr lang="zh-CN" altLang="en-US"/>
              <a:t>处理（</a:t>
            </a:r>
            <a:r>
              <a:t>下</a:t>
            </a:r>
            <a:r>
              <a:rPr lang="zh-CN" altLang="en-US"/>
              <a:t>）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4A7BE4-7F2B-5FF1-91C3-30D2FFADA47E}"/>
              </a:ext>
            </a:extLst>
          </p:cNvPr>
          <p:cNvSpPr txBox="1"/>
          <p:nvPr/>
        </p:nvSpPr>
        <p:spPr>
          <a:xfrm>
            <a:off x="5565913" y="6329238"/>
            <a:ext cx="6340197" cy="945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先王圣化，布在方册；夫子风采，溢于格言。</a:t>
            </a:r>
            <a:endParaRPr lang="en-US" altLang="zh-CN" b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b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———— 《</a:t>
            </a:r>
            <a:r>
              <a:rPr lang="zh-CN" altLang="en-US" b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文心雕龙 征圣</a:t>
            </a:r>
            <a:r>
              <a:rPr lang="en-US" altLang="zh-CN" b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b="0">
              <a:solidFill>
                <a:schemeClr val="bg1">
                  <a:lumMod val="5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CB387-C20C-4E93-B283-5198B0B7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580644" cy="1152045"/>
          </a:xfrm>
        </p:spPr>
        <p:txBody>
          <a:bodyPr/>
          <a:lstStyle/>
          <a:p>
            <a:r>
              <a:rPr lang="zh-CN" altLang="en-US"/>
              <a:t>练习：写入文本到文件中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96B9CE-249A-4C62-85C2-33F953D85BAA}"/>
              </a:ext>
            </a:extLst>
          </p:cNvPr>
          <p:cNvSpPr/>
          <p:nvPr/>
        </p:nvSpPr>
        <p:spPr>
          <a:xfrm>
            <a:off x="547201" y="2128422"/>
            <a:ext cx="95242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&lt;fstream&gt;</a:t>
            </a:r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// ofstream</a:t>
            </a:r>
            <a:endParaRPr lang="en-US" altLang="zh-CN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1800"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zh-CN" sz="1800"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// file open, output and close</a:t>
            </a:r>
            <a:endParaRPr lang="en-US" altLang="zh-CN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test1</a:t>
            </a:r>
            <a:r>
              <a:rPr lang="en-US" altLang="zh-CN" sz="180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267F99"/>
                </a:solidFill>
                <a:latin typeface="Consolas" panose="020B0609020204030204" pitchFamily="49" charset="0"/>
              </a:rPr>
              <a:t>ofstream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.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sz="1800">
                <a:latin typeface="Consolas" panose="020B0609020204030204" pitchFamily="49" charset="0"/>
              </a:rPr>
              <a:t>(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US" altLang="zh-CN" sz="1800">
                <a:latin typeface="Consolas" panose="020B0609020204030204" pitchFamily="49" charset="0"/>
              </a:rPr>
              <a:t>);</a:t>
            </a: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 // </a:t>
            </a:r>
            <a:r>
              <a:rPr lang="zh-CN" altLang="en-US" sz="1800" b="0">
                <a:solidFill>
                  <a:srgbClr val="008000"/>
                </a:solidFill>
                <a:latin typeface="Consolas" panose="020B0609020204030204" pitchFamily="49" charset="0"/>
              </a:rPr>
              <a:t>如文件存在，则清除其内容</a:t>
            </a:r>
            <a:endParaRPr lang="zh-CN" altLang="en-US" sz="1800">
              <a:latin typeface="Consolas" panose="020B0609020204030204" pitchFamily="49" charset="0"/>
            </a:endParaRPr>
          </a:p>
          <a:p>
            <a:pPr algn="l"/>
            <a:r>
              <a:rPr lang="zh-CN" altLang="en-US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"Hello, world!"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1800">
                <a:latin typeface="Consolas" panose="020B0609020204030204" pitchFamily="49" charset="0"/>
              </a:rPr>
              <a:t>; 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.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close</a:t>
            </a:r>
            <a:r>
              <a:rPr lang="en-US" altLang="zh-CN" sz="180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1800"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// append</a:t>
            </a:r>
            <a:endParaRPr lang="en-US" altLang="zh-CN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test2</a:t>
            </a:r>
            <a:r>
              <a:rPr lang="en-US" altLang="zh-CN" sz="180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 </a:t>
            </a:r>
            <a:r>
              <a:rPr lang="en-US" altLang="zh-CN" sz="1800" b="0">
                <a:solidFill>
                  <a:srgbClr val="267F99"/>
                </a:solidFill>
                <a:latin typeface="Consolas" panose="020B0609020204030204" pitchFamily="49" charset="0"/>
              </a:rPr>
              <a:t>ofstream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; 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.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sz="1800">
                <a:latin typeface="Consolas" panose="020B0609020204030204" pitchFamily="49" charset="0"/>
              </a:rPr>
              <a:t>(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US" altLang="zh-CN" sz="1800">
                <a:latin typeface="Consolas" panose="020B0609020204030204" pitchFamily="49" charset="0"/>
              </a:rPr>
              <a:t>, </a:t>
            </a:r>
            <a:r>
              <a:rPr lang="en-US" altLang="zh-CN" sz="1800" b="0">
                <a:solidFill>
                  <a:srgbClr val="267F99"/>
                </a:solidFill>
                <a:latin typeface="Consolas" panose="020B0609020204030204" pitchFamily="49" charset="0"/>
              </a:rPr>
              <a:t>ios</a:t>
            </a:r>
            <a:r>
              <a:rPr lang="en-US" altLang="zh-CN" sz="1800">
                <a:latin typeface="Consolas" panose="020B0609020204030204" pitchFamily="49" charset="0"/>
              </a:rPr>
              <a:t>::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app</a:t>
            </a:r>
            <a:r>
              <a:rPr lang="en-US" altLang="zh-CN" sz="1800">
                <a:latin typeface="Consolas" panose="020B0609020204030204" pitchFamily="49" charset="0"/>
              </a:rPr>
              <a:t>);</a:t>
            </a: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 // </a:t>
            </a:r>
            <a:r>
              <a:rPr lang="zh-CN" altLang="en-US" sz="1800" b="0">
                <a:solidFill>
                  <a:srgbClr val="008000"/>
                </a:solidFill>
                <a:latin typeface="Consolas" panose="020B0609020204030204" pitchFamily="49" charset="0"/>
              </a:rPr>
              <a:t>在原文件内容后面添加新内容</a:t>
            </a:r>
            <a:endParaRPr lang="en-US" altLang="zh-CN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"THU "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&lt;&lt;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A31515"/>
                </a:solidFill>
                <a:latin typeface="Consolas" panose="020B0609020204030204" pitchFamily="49" charset="0"/>
              </a:rPr>
              <a:t>"CST##"</a:t>
            </a:r>
            <a:r>
              <a:rPr lang="en-US" altLang="zh-CN" sz="180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 </a:t>
            </a:r>
            <a:r>
              <a:rPr lang="en-US" altLang="zh-CN" sz="1800" b="0">
                <a:solidFill>
                  <a:srgbClr val="00108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800">
                <a:latin typeface="Consolas" panose="020B0609020204030204" pitchFamily="49" charset="0"/>
              </a:rPr>
              <a:t>.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close</a:t>
            </a:r>
            <a:r>
              <a:rPr lang="en-US" altLang="zh-CN" sz="1800">
                <a:latin typeface="Consolas" panose="020B0609020204030204" pitchFamily="49" charset="0"/>
              </a:rPr>
              <a:t>();</a:t>
            </a: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1800"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800" b="0">
                <a:solidFill>
                  <a:srgbClr val="008000"/>
                </a:solidFill>
                <a:latin typeface="Consolas" panose="020B0609020204030204" pitchFamily="49" charset="0"/>
              </a:rPr>
              <a:t>主函数中对上述各种文件操作进行测试</a:t>
            </a:r>
            <a:endParaRPr lang="zh-CN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altLang="zh-CN" sz="180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test1</a:t>
            </a:r>
            <a:r>
              <a:rPr lang="en-US" altLang="zh-CN" sz="180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    getchar();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795E26"/>
                </a:solidFill>
                <a:latin typeface="Consolas" panose="020B0609020204030204" pitchFamily="49" charset="0"/>
              </a:rPr>
              <a:t>test2</a:t>
            </a:r>
            <a:r>
              <a:rPr lang="en-US" altLang="zh-CN" sz="1800">
                <a:latin typeface="Consolas" panose="020B0609020204030204" pitchFamily="49" charset="0"/>
              </a:rPr>
              <a:t>();</a:t>
            </a:r>
          </a:p>
          <a:p>
            <a:pPr algn="l"/>
            <a:br>
              <a:rPr lang="en-US" altLang="zh-CN" sz="1800">
                <a:latin typeface="Consolas" panose="020B0609020204030204" pitchFamily="49" charset="0"/>
              </a:rPr>
            </a:br>
            <a:r>
              <a:rPr lang="en-US" altLang="zh-CN" sz="1800">
                <a:latin typeface="Consolas" panose="020B0609020204030204" pitchFamily="49" charset="0"/>
              </a:rPr>
              <a:t>    </a:t>
            </a:r>
            <a:r>
              <a:rPr lang="en-US" altLang="zh-CN" sz="1800" b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800">
                <a:latin typeface="Consolas" panose="020B0609020204030204" pitchFamily="49" charset="0"/>
              </a:rPr>
              <a:t> </a:t>
            </a:r>
            <a:r>
              <a:rPr lang="en-US" altLang="zh-CN" sz="1800" b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80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>
                <a:latin typeface="Consolas" panose="020B0609020204030204" pitchFamily="49" charset="0"/>
              </a:rPr>
              <a:t>}</a:t>
            </a:r>
            <a:endParaRPr lang="en-US" altLang="zh-CN" sz="18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F852FAEC-C9BE-489A-B6C6-982010A099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13A311-40B6-A413-C217-0A84D54A2E92}"/>
              </a:ext>
            </a:extLst>
          </p:cNvPr>
          <p:cNvSpPr txBox="1"/>
          <p:nvPr/>
        </p:nvSpPr>
        <p:spPr>
          <a:xfrm>
            <a:off x="7476948" y="580445"/>
            <a:ext cx="528221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en-US" altLang="zh-CN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out.open("log.txt", ios::app);</a:t>
            </a:r>
            <a:endParaRPr lang="zh-CN" altLang="en-US" b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195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3FC4A-5ED2-42AC-A065-8FF52178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5297009" cy="1152045"/>
          </a:xfrm>
        </p:spPr>
        <p:txBody>
          <a:bodyPr/>
          <a:lstStyle/>
          <a:p>
            <a:r>
              <a:rPr lang="zh-CN" altLang="en-US"/>
              <a:t>用文件解决小明的难题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7A2550-B8EC-4B34-9F6D-105BF6066C4D}"/>
              </a:ext>
            </a:extLst>
          </p:cNvPr>
          <p:cNvSpPr txBox="1"/>
          <p:nvPr/>
        </p:nvSpPr>
        <p:spPr>
          <a:xfrm>
            <a:off x="547201" y="2419069"/>
            <a:ext cx="11258112" cy="674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&lt;fstream&gt;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algn="l"/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last_cnt =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last_res =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</a:t>
            </a: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后面从文件读数据可能失败，因此需要在定义时进行初始化</a:t>
            </a:r>
            <a:endParaRPr lang="en-US" altLang="zh-CN" sz="1800" b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status(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"tmp.res"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(status)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 &gt;&gt; last_cnt &gt;&gt; last_res; </a:t>
            </a: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若文件不存在，则不会更新这两个变量的值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status.close();</a:t>
            </a:r>
          </a:p>
          <a:p>
            <a:pPr algn="l"/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(; last_cnt &lt; </a:t>
            </a:r>
            <a:r>
              <a:rPr lang="en-US" altLang="zh-CN" sz="18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zh-CN" sz="18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;)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last_cnt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"-th number:"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cin &gt;&gt; data;</a:t>
            </a:r>
            <a:r>
              <a:rPr lang="en-US" altLang="zh-CN" sz="1800" b="0">
                <a:solidFill>
                  <a:srgbClr val="00B050"/>
                </a:solidFill>
                <a:latin typeface="Consolas" panose="020B0609020204030204" pitchFamily="49" charset="0"/>
              </a:rPr>
              <a:t> // </a:t>
            </a:r>
            <a:r>
              <a:rPr lang="zh-CN" altLang="en-US" sz="1800" b="0">
                <a:solidFill>
                  <a:srgbClr val="00B050"/>
                </a:solidFill>
                <a:latin typeface="Consolas" panose="020B0609020204030204" pitchFamily="49" charset="0"/>
              </a:rPr>
              <a:t>变量</a:t>
            </a:r>
            <a:r>
              <a:rPr lang="en-US" altLang="zh-CN" sz="1800" b="0">
                <a:solidFill>
                  <a:srgbClr val="00B050"/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1800" b="0">
                <a:solidFill>
                  <a:srgbClr val="00B050"/>
                </a:solidFill>
                <a:latin typeface="Consolas" panose="020B0609020204030204" pitchFamily="49" charset="0"/>
              </a:rPr>
              <a:t>既可能是用户要计算的数据，也可能是用户的“操作指令”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操作指令：要求输出当前结果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"current result = 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last_res &lt;&lt; endl;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continue</a:t>
            </a:r>
            <a:r>
              <a:rPr lang="en-US" altLang="zh-CN" sz="18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F5C445D7-6C0D-4D9C-A87D-E2A47CC0985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29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F61048-C2AA-4F62-8117-BCB1816AC2E5}"/>
              </a:ext>
            </a:extLst>
          </p:cNvPr>
          <p:cNvSpPr txBox="1"/>
          <p:nvPr/>
        </p:nvSpPr>
        <p:spPr>
          <a:xfrm>
            <a:off x="547201" y="2026736"/>
            <a:ext cx="10903271" cy="6716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-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操作指令：结束当前计算任务，保存中间结果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"bye-bye"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endl;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ofstream fout(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"tmp.res"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 &lt;&lt; last_cnt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last_res;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fout.close();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break</a:t>
            </a:r>
            <a:r>
              <a:rPr lang="en-US" altLang="zh-CN" sz="18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latin typeface="Consolas" panose="020B0609020204030204" pitchFamily="49" charset="0"/>
              </a:rPr>
              <a:t>	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    // 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若执行到这里，则</a:t>
            </a:r>
            <a:r>
              <a:rPr lang="zh-CN" altLang="en-US" sz="1800" b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既没有</a:t>
            </a:r>
            <a:r>
              <a:rPr lang="en-US" altLang="zh-CN" sz="1800" b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continue, </a:t>
            </a:r>
            <a:r>
              <a:rPr lang="zh-CN" altLang="en-US" sz="1800" b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也没有</a:t>
            </a:r>
            <a:r>
              <a:rPr lang="en-US" altLang="zh-CN" sz="1800" b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break</a:t>
            </a:r>
            <a:r>
              <a:rPr lang="zh-CN" altLang="en-US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，表明输入不是指令，在是需要累加的数</a:t>
            </a: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last_res += data;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  last_cnt ++;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(last_cnt ==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"Finished! Final result = 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last_res &lt;&lt; endl;</a:t>
            </a:r>
          </a:p>
          <a:p>
            <a:pPr algn="l">
              <a:lnSpc>
                <a:spcPct val="120000"/>
              </a:lnSpc>
            </a:pP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2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zh-CN" sz="1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EX07-03.cpp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8120208-325A-4887-A202-8079F468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611332" cy="1152045"/>
          </a:xfrm>
        </p:spPr>
        <p:txBody>
          <a:bodyPr/>
          <a:lstStyle/>
          <a:p>
            <a:pPr algn="r"/>
            <a:r>
              <a:rPr lang="zh-CN" altLang="en-US"/>
              <a:t>参考代码（续）</a:t>
            </a: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1DBF2298-6632-40AD-9F64-D85B81279F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04702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7" y="3461664"/>
            <a:ext cx="4788079" cy="22394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532" name="2018.4.13三峡工程全景图.jpg" descr="2018.4.13三峡工程全景图.jpg"/>
          <p:cNvPicPr>
            <a:picLocks noChangeAspect="1"/>
          </p:cNvPicPr>
          <p:nvPr/>
        </p:nvPicPr>
        <p:blipFill>
          <a:blip r:embed="rId3"/>
          <a:srcRect t="22429" r="3468" b="21111"/>
          <a:stretch>
            <a:fillRect/>
          </a:stretch>
        </p:blipFill>
        <p:spPr>
          <a:xfrm>
            <a:off x="5264699" y="6094468"/>
            <a:ext cx="7168275" cy="2739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3" name="图像" descr="图像"/>
          <p:cNvPicPr>
            <a:picLocks noChangeAspect="1"/>
          </p:cNvPicPr>
          <p:nvPr/>
        </p:nvPicPr>
        <p:blipFill>
          <a:blip r:embed="rId4"/>
          <a:srcRect l="9249" t="12781" r="9249" b="14016"/>
          <a:stretch>
            <a:fillRect/>
          </a:stretch>
        </p:blipFill>
        <p:spPr>
          <a:xfrm>
            <a:off x="5912996" y="3461664"/>
            <a:ext cx="6147999" cy="2239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4" name="图像" descr="图像"/>
          <p:cNvPicPr>
            <a:picLocks noChangeAspect="1"/>
          </p:cNvPicPr>
          <p:nvPr/>
        </p:nvPicPr>
        <p:blipFill>
          <a:blip r:embed="rId5"/>
          <a:srcRect l="2698" t="11571" r="2698" b="31119"/>
          <a:stretch>
            <a:fillRect/>
          </a:stretch>
        </p:blipFill>
        <p:spPr>
          <a:xfrm>
            <a:off x="571743" y="6094468"/>
            <a:ext cx="4228398" cy="2739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5" name="考核要求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7460726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也可以用二进制文件保存中间结果</a:t>
            </a:r>
            <a:endParaRPr/>
          </a:p>
        </p:txBody>
      </p:sp>
      <p:sp>
        <p:nvSpPr>
          <p:cNvPr id="8" name="考核要求">
            <a:extLst>
              <a:ext uri="{FF2B5EF4-FFF2-40B4-BE49-F238E27FC236}">
                <a16:creationId xmlns:a16="http://schemas.microsoft.com/office/drawing/2014/main" id="{E08FC156-225E-4B2F-B928-F40AC58CC782}"/>
              </a:ext>
            </a:extLst>
          </p:cNvPr>
          <p:cNvSpPr txBox="1">
            <a:spLocks/>
          </p:cNvSpPr>
          <p:nvPr/>
        </p:nvSpPr>
        <p:spPr>
          <a:xfrm>
            <a:off x="571742" y="2235185"/>
            <a:ext cx="6412531" cy="6865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sz="2800">
                <a:solidFill>
                  <a:schemeClr val="tx1"/>
                </a:solidFill>
              </a:rPr>
              <a:t>常见的二进制文件：音频图像视频文件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015998-9982-4250-9DA4-A49089499178}"/>
              </a:ext>
            </a:extLst>
          </p:cNvPr>
          <p:cNvSpPr txBox="1"/>
          <p:nvPr/>
        </p:nvSpPr>
        <p:spPr>
          <a:xfrm>
            <a:off x="2326869" y="8873890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截屏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453FEB-E8C3-4D3D-AE8C-6FD0AF265A52}"/>
              </a:ext>
            </a:extLst>
          </p:cNvPr>
          <p:cNvSpPr txBox="1"/>
          <p:nvPr/>
        </p:nvSpPr>
        <p:spPr>
          <a:xfrm>
            <a:off x="8627922" y="8873890"/>
            <a:ext cx="7181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照片</a:t>
            </a:r>
          </a:p>
        </p:txBody>
      </p:sp>
    </p:spTree>
    <p:extLst>
      <p:ext uri="{BB962C8B-B14F-4D97-AF65-F5344CB8AC3E}">
        <p14:creationId xmlns:p14="http://schemas.microsoft.com/office/powerpoint/2010/main" val="18545937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144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230970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二进制</a:t>
            </a:r>
            <a:r>
              <a:t>文件内容</a:t>
            </a:r>
            <a:r>
              <a:rPr lang="zh-CN" altLang="en-US"/>
              <a:t>的</a:t>
            </a:r>
            <a:r>
              <a:t>读</a:t>
            </a:r>
            <a:r>
              <a:rPr lang="zh-CN" altLang="en-US"/>
              <a:t>写</a:t>
            </a:r>
            <a:r>
              <a:t>方法</a:t>
            </a:r>
          </a:p>
        </p:txBody>
      </p:sp>
      <p:sp>
        <p:nvSpPr>
          <p:cNvPr id="145" name="需要包含的头文件…"/>
          <p:cNvSpPr txBox="1"/>
          <p:nvPr/>
        </p:nvSpPr>
        <p:spPr>
          <a:xfrm>
            <a:off x="611268" y="2101067"/>
            <a:ext cx="12015717" cy="729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需要包含的头文件</a:t>
            </a:r>
            <a:r>
              <a:rPr lang="en-US" altLang="zh-CN" sz="2800"/>
              <a:t>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#include &lt;fstream&gt;</a:t>
            </a: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需要定义的代表文件的变量</a:t>
            </a:r>
          </a:p>
          <a:p>
            <a:pPr algn="l">
              <a:lnSpc>
                <a:spcPct val="140000"/>
              </a:lnSpc>
              <a:defRPr sz="3000"/>
            </a:pPr>
            <a:r>
              <a:rPr sz="2800"/>
              <a:t>        </a:t>
            </a:r>
            <a:r>
              <a:rPr sz="2800"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fstream fin;  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// </a:t>
            </a:r>
            <a:r>
              <a:rPr lang="zh-CN" altLang="en-US"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用于读出内容的文件</a:t>
            </a:r>
            <a:r>
              <a:rPr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变量</a:t>
            </a:r>
            <a:endParaRPr lang="en-US" altLang="zh-CN" sz="2800">
              <a:solidFill>
                <a:schemeClr val="accent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algn="l">
              <a:lnSpc>
                <a:spcPct val="140000"/>
              </a:lnSpc>
              <a:defRPr sz="3000"/>
            </a:pPr>
            <a:r>
              <a:rPr lang="af-ZA" altLang="zh-CN" sz="2800"/>
              <a:t>        </a:t>
            </a:r>
            <a:r>
              <a:rPr lang="en-US" altLang="zh-CN" sz="2800"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o</a:t>
            </a:r>
            <a:r>
              <a:rPr lang="af-ZA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fstream fout;  </a:t>
            </a:r>
            <a:r>
              <a:rPr lang="af-ZA" altLang="zh-CN"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// </a:t>
            </a:r>
            <a:r>
              <a:rPr lang="zh-CN" altLang="en-US"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用于写入内容的文件变量</a:t>
            </a:r>
            <a:r>
              <a:rPr lang="en-US" altLang="zh-CN" sz="2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endParaRPr sz="2800">
              <a:solidFill>
                <a:schemeClr val="accent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文件需</a:t>
            </a:r>
            <a:r>
              <a:rPr lang="zh-CN" altLang="en-US" sz="2800"/>
              <a:t>以</a:t>
            </a:r>
            <a:r>
              <a:rPr lang="zh-CN" altLang="en-US" sz="2800">
                <a:solidFill>
                  <a:srgbClr val="FF0000"/>
                </a:solidFill>
                <a:highlight>
                  <a:srgbClr val="FFFF00"/>
                </a:highlight>
              </a:rPr>
              <a:t>二进制方式</a:t>
            </a:r>
            <a:r>
              <a:rPr sz="2800"/>
              <a:t>打开文件。相应的语句格式（语法规定）</a:t>
            </a:r>
            <a:r>
              <a:rPr lang="zh-CN" altLang="en-US" sz="2800"/>
              <a:t>为：</a:t>
            </a:r>
            <a:endParaRPr lang="en-US" altLang="zh-CN" sz="2800"/>
          </a:p>
          <a:p>
            <a:pPr algn="l">
              <a:lnSpc>
                <a:spcPct val="140000"/>
              </a:lnSpc>
              <a:buSzPct val="145000"/>
              <a:defRPr sz="3000"/>
            </a:pPr>
            <a:r>
              <a:rPr lang="zh-CN" altLang="en-US" sz="2800"/>
              <a:t>      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fin.open(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"input_bin_fn", 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highlight>
                  <a:srgbClr val="FFFF00"/>
                </a:highlight>
                <a:latin typeface="Courier"/>
                <a:ea typeface="Courier"/>
                <a:cs typeface="Courier"/>
                <a:sym typeface="Courier"/>
              </a:rPr>
              <a:t>ios::binary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); </a:t>
            </a:r>
            <a:endParaRPr lang="en-US" altLang="zh-CN" sz="2800">
              <a:solidFill>
                <a:schemeClr val="accent1">
                  <a:lumOff val="-13574"/>
                </a:scheme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algn="l">
              <a:lnSpc>
                <a:spcPct val="140000"/>
              </a:lnSpc>
              <a:buSzPct val="145000"/>
              <a:defRPr sz="3000"/>
            </a:pPr>
            <a:r>
              <a:rPr lang="en-US" altLang="zh-CN" sz="2800"/>
              <a:t>        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fout.open("output_bin_fn", 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highlight>
                  <a:srgbClr val="FFFF00"/>
                </a:highlight>
                <a:latin typeface="Courier"/>
                <a:ea typeface="Courier"/>
                <a:cs typeface="Courier"/>
                <a:sym typeface="Courier"/>
              </a:rPr>
              <a:t>ios::binary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</a:p>
          <a:p>
            <a:pPr marL="457200" indent="-457200" algn="l">
              <a:lnSpc>
                <a:spcPct val="140000"/>
              </a:lnSpc>
              <a:buSzPct val="145000"/>
              <a:buFont typeface="Arial" panose="020B0604020202020204" pitchFamily="34" charset="0"/>
              <a:buChar char="•"/>
              <a:defRPr sz="3000"/>
            </a:pPr>
            <a:r>
              <a:rPr lang="zh-CN" altLang="en-US" sz="280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定义文件对象和打开文件这两步可以</a:t>
            </a:r>
            <a:r>
              <a:rPr lang="zh-CN" altLang="en-US" sz="2800">
                <a:solidFill>
                  <a:schemeClr val="tx1"/>
                </a:solidFill>
                <a:highlight>
                  <a:srgbClr val="FFFF00"/>
                </a:highlight>
                <a:latin typeface="Courier"/>
                <a:ea typeface="Courier"/>
                <a:cs typeface="Courier"/>
                <a:sym typeface="Courier"/>
              </a:rPr>
              <a:t>合并成一步</a:t>
            </a:r>
            <a:r>
              <a:rPr lang="zh-CN" altLang="en-US" sz="280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来完成，如：</a:t>
            </a:r>
            <a:endParaRPr lang="en-US" altLang="zh-CN" sz="280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algn="l">
              <a:lnSpc>
                <a:spcPct val="140000"/>
              </a:lnSpc>
              <a:buSzPct val="145000"/>
              <a:defRPr sz="3000"/>
            </a:pP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altLang="zh-CN" sz="2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ifstream f1("input_bin_fn", ios::binary);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 algn="l">
              <a:lnSpc>
                <a:spcPct val="140000"/>
              </a:lnSpc>
              <a:buSzPct val="145000"/>
              <a:defRPr sz="3000"/>
            </a:pPr>
            <a:r>
              <a:rPr lang="en-US" altLang="zh-CN" sz="2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    ofstream f2("output_bin_fn", ios::binary);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	</a:t>
            </a:r>
            <a:endParaRPr sz="2800">
              <a:solidFill>
                <a:schemeClr val="accent1">
                  <a:lumOff val="-13574"/>
                </a:scheme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16560" indent="-416560" algn="l">
              <a:lnSpc>
                <a:spcPct val="140000"/>
              </a:lnSpc>
              <a:buSzPct val="145000"/>
              <a:buChar char="•"/>
              <a:defRPr sz="3000"/>
            </a:pPr>
            <a:r>
              <a:rPr sz="2800"/>
              <a:t>完成所有操作后，需要关闭文件</a:t>
            </a:r>
          </a:p>
          <a:p>
            <a:pPr algn="l">
              <a:lnSpc>
                <a:spcPct val="140000"/>
              </a:lnSpc>
              <a:defRPr sz="3000"/>
            </a:pP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f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rPr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.close();</a:t>
            </a:r>
            <a:r>
              <a:rPr lang="en-US" altLang="zh-CN" sz="2800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  fout.close();</a:t>
            </a:r>
            <a:endParaRPr sz="2800">
              <a:solidFill>
                <a:schemeClr val="accent1">
                  <a:lumOff val="-13574"/>
                </a:schemeClr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2608270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144" name="OOP：文本文件内容读取的基本方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6209199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二进制</a:t>
            </a:r>
            <a:r>
              <a:t>文件内容</a:t>
            </a:r>
            <a:r>
              <a:rPr lang="zh-CN" altLang="en-US"/>
              <a:t>的</a:t>
            </a:r>
            <a:r>
              <a:t>读</a:t>
            </a:r>
            <a:r>
              <a:rPr lang="zh-CN" altLang="en-US"/>
              <a:t>写</a:t>
            </a:r>
            <a:r>
              <a:t>方法</a:t>
            </a:r>
          </a:p>
        </p:txBody>
      </p:sp>
      <p:sp>
        <p:nvSpPr>
          <p:cNvPr id="145" name="需要包含的头文件…"/>
          <p:cNvSpPr txBox="1"/>
          <p:nvPr/>
        </p:nvSpPr>
        <p:spPr>
          <a:xfrm>
            <a:off x="547201" y="3067305"/>
            <a:ext cx="12254757" cy="54694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416560" indent="-416560" algn="l">
              <a:lnSpc>
                <a:spcPct val="130000"/>
              </a:lnSpc>
              <a:buSzPct val="145000"/>
              <a:buChar char="•"/>
              <a:defRPr sz="3000"/>
            </a:pPr>
            <a:r>
              <a:rPr lang="zh-CN" altLang="en-US"/>
              <a:t>从文件中读出数据</a:t>
            </a:r>
            <a:endParaRPr/>
          </a:p>
          <a:p>
            <a:pPr algn="l">
              <a:lnSpc>
                <a:spcPct val="130000"/>
              </a:lnSpc>
              <a:defRPr sz="3000"/>
            </a:pPr>
            <a:r>
              <a:t>    </a:t>
            </a:r>
            <a:r>
              <a:rPr 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fin.</a:t>
            </a:r>
            <a:r>
              <a:rPr lang="en-US">
                <a:solidFill>
                  <a:srgbClr val="FF0000"/>
                </a:solidFill>
                <a:latin typeface="Courier"/>
                <a:sym typeface="Courier"/>
              </a:rPr>
              <a:t>read</a:t>
            </a:r>
            <a:r>
              <a:rPr 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(</a:t>
            </a:r>
            <a:r>
              <a:rPr lang="en-US">
                <a:solidFill>
                  <a:schemeClr val="accent1">
                    <a:lumOff val="-13574"/>
                  </a:schemeClr>
                </a:solidFill>
                <a:highlight>
                  <a:srgbClr val="FFFF00"/>
                </a:highlight>
                <a:latin typeface="Courier"/>
                <a:sym typeface="Courier"/>
              </a:rPr>
              <a:t>(char*)</a:t>
            </a:r>
            <a:r>
              <a:rPr lang="zh-CN" alt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数据块首地址</a:t>
            </a:r>
            <a:r>
              <a:rPr 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, </a:t>
            </a:r>
            <a:r>
              <a:rPr lang="zh-CN" alt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数据块字节数</a:t>
            </a: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</a:p>
          <a:p>
            <a:pPr algn="l">
              <a:lnSpc>
                <a:spcPct val="130000"/>
              </a:lnSpc>
              <a:defRPr sz="3000"/>
            </a:pP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zh-CN" altLang="en-US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例如：</a:t>
            </a:r>
            <a:r>
              <a:rPr lang="en-US" altLang="zh-CN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 algn="l">
              <a:lnSpc>
                <a:spcPct val="130000"/>
              </a:lnSpc>
              <a:defRPr sz="3000"/>
            </a:pPr>
            <a:r>
              <a:rPr lang="en-US" altLang="zh-CN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fin.read((char *)data_buf_ptr, data_buf_size);</a:t>
            </a:r>
          </a:p>
          <a:p>
            <a:pPr algn="l">
              <a:lnSpc>
                <a:spcPct val="130000"/>
              </a:lnSpc>
              <a:defRPr sz="3000"/>
            </a:pPr>
            <a:endParaRPr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16560" indent="-416560" algn="l">
              <a:lnSpc>
                <a:spcPct val="130000"/>
              </a:lnSpc>
              <a:buSzPct val="145000"/>
              <a:buChar char="•"/>
              <a:defRPr sz="3000"/>
            </a:pPr>
            <a:r>
              <a:rPr lang="zh-CN" altLang="en-US"/>
              <a:t>写入数据</a:t>
            </a:r>
            <a:endParaRPr lang="en-US" altLang="zh-CN"/>
          </a:p>
          <a:p>
            <a:pPr algn="l">
              <a:lnSpc>
                <a:spcPct val="130000"/>
              </a:lnSpc>
              <a:buSzPct val="145000"/>
              <a:defRPr sz="3000"/>
            </a:pP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  fout.</a:t>
            </a:r>
            <a:r>
              <a:rPr lang="en-US" altLang="zh-CN">
                <a:solidFill>
                  <a:srgbClr val="FF0000"/>
                </a:solidFill>
                <a:latin typeface="Courier"/>
                <a:sym typeface="Courier"/>
              </a:rPr>
              <a:t>write</a:t>
            </a: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(</a:t>
            </a:r>
            <a:r>
              <a:rPr lang="en-US" altLang="zh-CN">
                <a:solidFill>
                  <a:schemeClr val="accent1">
                    <a:lumOff val="-13574"/>
                  </a:schemeClr>
                </a:solidFill>
                <a:highlight>
                  <a:srgbClr val="FFFF00"/>
                </a:highlight>
                <a:latin typeface="Courier"/>
                <a:sym typeface="Courier"/>
              </a:rPr>
              <a:t>(char*)</a:t>
            </a:r>
            <a:r>
              <a:rPr lang="zh-CN" alt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数据块首地址</a:t>
            </a: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, </a:t>
            </a:r>
            <a:r>
              <a:rPr lang="zh-CN" altLang="en-US">
                <a:solidFill>
                  <a:schemeClr val="accent1">
                    <a:lumOff val="-13574"/>
                  </a:schemeClr>
                </a:solidFill>
                <a:latin typeface="Courier"/>
                <a:sym typeface="Courier"/>
              </a:rPr>
              <a:t>数据块字节数</a:t>
            </a:r>
            <a:r>
              <a:rPr lang="en-US" altLang="zh-CN">
                <a:solidFill>
                  <a:schemeClr val="accent1">
                    <a:lumOff val="-13574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</a:p>
          <a:p>
            <a:pPr algn="l">
              <a:lnSpc>
                <a:spcPct val="130000"/>
              </a:lnSpc>
              <a:defRPr sz="3000"/>
            </a:pPr>
            <a:r>
              <a:rPr lang="zh-CN" altLang="en-US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例如：</a:t>
            </a:r>
            <a:r>
              <a:rPr lang="en-US" altLang="zh-CN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</a:p>
          <a:p>
            <a:pPr algn="l">
              <a:lnSpc>
                <a:spcPct val="130000"/>
              </a:lnSpc>
              <a:defRPr sz="3000"/>
            </a:pPr>
            <a:r>
              <a:rPr lang="en-US" altLang="zh-CN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 fout.write((char *)data_buf_ptr, data_buf_size);</a:t>
            </a:r>
          </a:p>
        </p:txBody>
      </p:sp>
    </p:spTree>
    <p:extLst>
      <p:ext uri="{BB962C8B-B14F-4D97-AF65-F5344CB8AC3E}">
        <p14:creationId xmlns:p14="http://schemas.microsoft.com/office/powerpoint/2010/main" val="5992995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4D457-EFBC-4665-AB65-80A23D0E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4281108" cy="1152045"/>
          </a:xfrm>
        </p:spPr>
        <p:txBody>
          <a:bodyPr/>
          <a:lstStyle/>
          <a:p>
            <a:pPr algn="r"/>
            <a:r>
              <a:rPr lang="zh-CN" altLang="en-US"/>
              <a:t>示例代码片段（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6AE513BE-22D3-4CF0-833E-1D4E9157D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03" y="2439273"/>
            <a:ext cx="11464688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// write binary data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void w_test_1()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</a:t>
            </a:r>
            <a:r>
              <a:rPr lang="en-US" altLang="zh-CN" sz="2000" dirty="0" err="1">
                <a:latin typeface="Consolas" panose="020B0609020204030204" pitchFamily="49" charset="0"/>
              </a:rPr>
              <a:t>ofstream</a:t>
            </a:r>
            <a:r>
              <a:rPr lang="en-US" altLang="zh-CN" sz="2000" dirty="0">
                <a:latin typeface="Consolas" panose="020B0609020204030204" pitchFamily="49" charset="0"/>
              </a:rPr>
              <a:t> out;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</a:t>
            </a:r>
            <a:r>
              <a:rPr lang="en-US" altLang="zh-CN" sz="2000" dirty="0" err="1">
                <a:latin typeface="Consolas" panose="020B0609020204030204" pitchFamily="49" charset="0"/>
              </a:rPr>
              <a:t>out.open</a:t>
            </a:r>
            <a:r>
              <a:rPr lang="en-US" altLang="zh-CN" sz="2000" dirty="0">
                <a:latin typeface="Consolas" panose="020B0609020204030204" pitchFamily="49" charset="0"/>
              </a:rPr>
              <a:t>("log3.txt", 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ios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::binary</a:t>
            </a:r>
            <a:r>
              <a:rPr lang="en-US" altLang="zh-CN" sz="20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float f = 3.4f;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</a:t>
            </a:r>
            <a:r>
              <a:rPr lang="en-US" altLang="zh-CN" sz="2000" dirty="0" err="1">
                <a:latin typeface="Consolas" panose="020B0609020204030204" pitchFamily="49" charset="0"/>
              </a:rPr>
              <a:t>out.</a:t>
            </a:r>
            <a:r>
              <a:rPr lang="en-US" altLang="zh-CN" sz="20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reinterpret_cast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&lt;char*&gt;(&amp;f)</a:t>
            </a:r>
            <a:r>
              <a:rPr lang="en-US" altLang="zh-CN" sz="2000" dirty="0">
                <a:latin typeface="Consolas" panose="020B0609020204030204" pitchFamily="49" charset="0"/>
              </a:rPr>
              <a:t>, </a:t>
            </a:r>
            <a:r>
              <a:rPr lang="en-US" altLang="zh-CN" sz="2000" dirty="0" err="1">
                <a:latin typeface="Consolas" panose="020B0609020204030204" pitchFamily="49" charset="0"/>
              </a:rPr>
              <a:t>sizeof</a:t>
            </a:r>
            <a:r>
              <a:rPr lang="en-US" altLang="zh-CN" sz="2000" dirty="0">
                <a:latin typeface="Consolas" panose="020B0609020204030204" pitchFamily="49" charset="0"/>
              </a:rPr>
              <a:t>(f)); </a:t>
            </a:r>
            <a:r>
              <a:rPr lang="en-US" altLang="zh-CN" sz="2000" dirty="0">
                <a:solidFill>
                  <a:srgbClr val="009900"/>
                </a:solidFill>
                <a:latin typeface="Consolas" panose="020B0609020204030204" pitchFamily="49" charset="0"/>
              </a:rPr>
              <a:t>/// &amp;f </a:t>
            </a:r>
            <a:r>
              <a:rPr lang="zh-CN" altLang="en-US" sz="2000" dirty="0">
                <a:solidFill>
                  <a:srgbClr val="009900"/>
                </a:solidFill>
                <a:latin typeface="Consolas" panose="020B0609020204030204" pitchFamily="49" charset="0"/>
              </a:rPr>
              <a:t>需要被转换成 </a:t>
            </a:r>
            <a:r>
              <a:rPr lang="en-US" altLang="zh-CN" sz="2000" dirty="0">
                <a:solidFill>
                  <a:srgbClr val="009900"/>
                </a:solidFill>
                <a:latin typeface="Consolas" panose="020B0609020204030204" pitchFamily="49" charset="0"/>
              </a:rPr>
              <a:t>char*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等价于 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out.</a:t>
            </a:r>
            <a:r>
              <a:rPr lang="en-US" altLang="zh-CN" sz="2000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((char*)(&amp;f), 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(f));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     </a:t>
            </a:r>
            <a:r>
              <a:rPr lang="en-US" altLang="zh-CN" sz="2000" dirty="0" err="1">
                <a:latin typeface="Consolas" panose="020B0609020204030204" pitchFamily="49" charset="0"/>
              </a:rPr>
              <a:t>out.close</a:t>
            </a:r>
            <a:r>
              <a:rPr lang="en-US" altLang="zh-CN" sz="2000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143BD54B-C147-4FFB-AFFD-7A1173F72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02" y="6061981"/>
            <a:ext cx="1146468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>
                <a:latin typeface="Consolas" panose="020B0609020204030204" pitchFamily="49" charset="0"/>
              </a:rPr>
              <a:t>// read binary data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void r_test_1()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ifstream in;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in.open("log3.txt",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ios::binary</a:t>
            </a:r>
            <a:r>
              <a:rPr lang="en-US" altLang="zh-CN" sz="200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float f;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in.</a:t>
            </a:r>
            <a:r>
              <a:rPr lang="en-US" altLang="zh-CN" sz="2000" u="sng">
                <a:solidFill>
                  <a:srgbClr val="FF0000"/>
                </a:solidFill>
                <a:latin typeface="Consolas" panose="020B0609020204030204" pitchFamily="49" charset="0"/>
              </a:rPr>
              <a:t>read</a:t>
            </a:r>
            <a:r>
              <a:rPr lang="en-US" altLang="zh-CN" sz="2000">
                <a:latin typeface="Consolas" panose="020B0609020204030204" pitchFamily="49" charset="0"/>
              </a:rPr>
              <a:t>(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reinterpret_cast&lt;char*&gt;(&amp;f)</a:t>
            </a:r>
            <a:r>
              <a:rPr lang="en-US" altLang="zh-CN" sz="2000">
                <a:latin typeface="Consolas" panose="020B0609020204030204" pitchFamily="49" charset="0"/>
              </a:rPr>
              <a:t>, sizeof(f));   </a:t>
            </a:r>
            <a:r>
              <a:rPr lang="en-US" altLang="zh-CN" sz="2000">
                <a:solidFill>
                  <a:srgbClr val="009900"/>
                </a:solidFill>
                <a:latin typeface="Consolas" panose="020B0609020204030204" pitchFamily="49" charset="0"/>
              </a:rPr>
              <a:t>/// &amp;f </a:t>
            </a:r>
            <a:r>
              <a:rPr lang="zh-CN" altLang="en-US" sz="2000">
                <a:solidFill>
                  <a:srgbClr val="009900"/>
                </a:solidFill>
                <a:latin typeface="Consolas" panose="020B0609020204030204" pitchFamily="49" charset="0"/>
              </a:rPr>
              <a:t>需要被转换成 </a:t>
            </a:r>
            <a:r>
              <a:rPr lang="en-US" altLang="zh-CN" sz="2000">
                <a:solidFill>
                  <a:srgbClr val="009900"/>
                </a:solidFill>
                <a:latin typeface="Consolas" panose="020B0609020204030204" pitchFamily="49" charset="0"/>
              </a:rPr>
              <a:t>char*</a:t>
            </a:r>
          </a:p>
          <a:p>
            <a:pPr algn="l"/>
            <a:r>
              <a:rPr lang="en-US" altLang="zh-CN" sz="2000">
                <a:solidFill>
                  <a:srgbClr val="0099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</a:rPr>
              <a:t> 等价于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in.</a:t>
            </a:r>
            <a:r>
              <a:rPr lang="en-US" altLang="zh-CN" sz="2000" u="sng">
                <a:solidFill>
                  <a:srgbClr val="00B050"/>
                </a:solidFill>
                <a:latin typeface="Consolas" panose="020B0609020204030204" pitchFamily="49" charset="0"/>
              </a:rPr>
              <a:t>read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((char*)(&amp;f), sizeof(f));</a:t>
            </a:r>
            <a:r>
              <a:rPr lang="en-US" altLang="zh-CN" sz="2000">
                <a:solidFill>
                  <a:srgbClr val="0099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cout &lt;&lt; "f = " &lt;&lt; f &lt;&lt; endl;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 in.close();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1CD169B7-6399-4B8F-9FA8-AC3F0D2434B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F39EAC-854F-9D6C-95ED-2754EF8B5C16}"/>
              </a:ext>
            </a:extLst>
          </p:cNvPr>
          <p:cNvSpPr txBox="1"/>
          <p:nvPr/>
        </p:nvSpPr>
        <p:spPr>
          <a:xfrm>
            <a:off x="7712222" y="560322"/>
            <a:ext cx="490595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400">
                <a:solidFill>
                  <a:srgbClr val="7030A0"/>
                </a:solidFill>
                <a:latin typeface="Consolas" panose="020B0609020204030204" pitchFamily="49" charset="0"/>
              </a:rPr>
              <a:t>reinterpret_cast&lt;char*&gt;(&amp;f) </a:t>
            </a:r>
            <a:endParaRPr lang="zh-CN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292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4D457-EFBC-4665-AB65-80A23D0E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4281108" cy="1152045"/>
          </a:xfrm>
        </p:spPr>
        <p:txBody>
          <a:bodyPr/>
          <a:lstStyle/>
          <a:p>
            <a:pPr algn="r"/>
            <a:r>
              <a:rPr lang="zh-CN" altLang="en-US"/>
              <a:t>示例代码片段（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86987036-4204-4CB9-9925-00BBA0BF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02" y="2229967"/>
            <a:ext cx="1039788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>
                <a:latin typeface="Consolas" panose="020B0609020204030204" pitchFamily="49" charset="0"/>
              </a:rPr>
              <a:t>// write binary struct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void w_test_2()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struct S { int a, b; char info[10]; } data;</a:t>
            </a:r>
            <a:r>
              <a:rPr lang="en-US" altLang="zh-CN" sz="2000">
                <a:latin typeface="Consolas" panose="020B0609020204030204" pitchFamily="49" charset="0"/>
              </a:rPr>
              <a:t>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</a:rPr>
              <a:t>定义结构类型和结构变量</a:t>
            </a:r>
            <a:endParaRPr lang="en-US" altLang="zh-CN" sz="200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/>
            <a:endParaRPr lang="en-US" altLang="zh-CN" sz="200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>
                <a:latin typeface="Consolas" panose="020B0609020204030204" pitchFamily="49" charset="0"/>
              </a:rPr>
              <a:t>ofstream out;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out.open("log4.txt", ios::binary);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highlight>
                  <a:srgbClr val="FFFF00"/>
                </a:highlight>
                <a:latin typeface="Consolas" panose="020B0609020204030204" pitchFamily="49" charset="0"/>
              </a:rPr>
              <a:t>data.a = 3;   data.b = 45;   strcpy(data.info, "THU");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out.write(reinterpret_cast&lt;char*&gt;(&amp;data), sizeof(data));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out.close();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32B05A7-B545-489B-A3DB-C9F814D4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02" y="6009076"/>
            <a:ext cx="10397889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000">
                <a:latin typeface="Consolas" panose="020B0609020204030204" pitchFamily="49" charset="0"/>
              </a:rPr>
              <a:t>// read binary struct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void r_test_2()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struct S { int a, b; char info[10]; } data;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</a:rPr>
              <a:t>定义结构类型和结构变量</a:t>
            </a:r>
            <a:endParaRPr lang="en-US" altLang="zh-CN" sz="200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/>
            <a:endParaRPr lang="en-US" altLang="zh-CN" sz="200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ifstream in;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in.open("log4.txt", ios::binary);     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in.read(reinterpret_cast&lt;char*&gt;(&amp;data), sizeof(data));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cout &lt;&lt; data.a &lt;&lt; ' ' &lt;&lt; data.b &lt;&lt; ' ' &lt;&lt; data.info &lt;&lt; endl;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    in.close();</a:t>
            </a:r>
          </a:p>
          <a:p>
            <a:pPr algn="l"/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6C14FDE8-708F-4111-9CAB-6FF70DE7371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F21E12-4716-2F8F-346E-56C3307470C6}"/>
              </a:ext>
            </a:extLst>
          </p:cNvPr>
          <p:cNvSpPr txBox="1"/>
          <p:nvPr/>
        </p:nvSpPr>
        <p:spPr>
          <a:xfrm>
            <a:off x="9827811" y="560322"/>
            <a:ext cx="272729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7030A0"/>
                </a:solidFill>
                <a:latin typeface="Consolas" panose="020B0609020204030204" pitchFamily="49" charset="0"/>
              </a:rPr>
              <a:t>binary struct</a:t>
            </a:r>
            <a:endParaRPr lang="zh-CN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296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8120208-325A-4887-A202-8079F468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99" y="354125"/>
            <a:ext cx="6938597" cy="1152045"/>
          </a:xfrm>
        </p:spPr>
        <p:txBody>
          <a:bodyPr/>
          <a:lstStyle/>
          <a:p>
            <a:r>
              <a:rPr lang="zh-CN" altLang="en-US"/>
              <a:t>使用二进制文件：参考代码</a:t>
            </a:r>
            <a:r>
              <a:rPr lang="en-US" altLang="zh-CN"/>
              <a:t>V1.0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44CAA4-D765-452F-92CE-BF13952B4872}"/>
              </a:ext>
            </a:extLst>
          </p:cNvPr>
          <p:cNvSpPr txBox="1"/>
          <p:nvPr/>
        </p:nvSpPr>
        <p:spPr>
          <a:xfrm>
            <a:off x="4890052" y="2242787"/>
            <a:ext cx="8018608" cy="7083606"/>
          </a:xfrm>
          <a:prstGeom prst="rect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dash"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// ......</a:t>
            </a:r>
          </a:p>
          <a:p>
            <a:pPr algn="l">
              <a:lnSpc>
                <a:spcPct val="110000"/>
              </a:lnSpc>
            </a:pP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status(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ios::binary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8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二进制方式打开</a:t>
            </a:r>
            <a:endParaRPr lang="en-US" altLang="zh-CN" sz="180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(status)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status.read((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*)(&amp;last_cnt),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(last_cnt));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status.read((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*)(&amp;last_res),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(last_res));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status.close();</a:t>
            </a:r>
          </a:p>
          <a:p>
            <a:pPr algn="l">
              <a:lnSpc>
                <a:spcPct val="110000"/>
              </a:lnSpc>
            </a:pP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last_cnt &lt;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// ......</a:t>
            </a: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-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"bye-bye"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endl;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ofstream fout(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ios::binary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8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8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二进制！</a:t>
            </a: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fout.write((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*)(&amp;last_cnt),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(last_cnt));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fout.write((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*)(&amp;last_res),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(last_res));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fout.close();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// ......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9CE6F-E0C6-46E1-AAE6-02A78E3FB522}"/>
              </a:ext>
            </a:extLst>
          </p:cNvPr>
          <p:cNvSpPr txBox="1"/>
          <p:nvPr/>
        </p:nvSpPr>
        <p:spPr>
          <a:xfrm>
            <a:off x="547200" y="2206688"/>
            <a:ext cx="4268338" cy="71558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en-US" altLang="zh-CN" sz="9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&lt;fstream&gt;</a:t>
            </a:r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last_cnt 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last_res 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status(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(status)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status.read((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*)(&amp;last_cnt),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(last_cnt));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status.read((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*)(&amp;last_res),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(last_res));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status.close();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last_cnt &lt;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last_cnt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"-th number:"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cin &gt;&gt; data;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"current result =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last_res &lt;&lt; endl;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-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"bye-bye"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endl;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ofstream fout(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fout.write((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*)(&amp;last_cnt),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(last_cnt));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fout.write((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*)(&amp;last_res),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(last_res));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fout.close();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last_res += data;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last_cnt++;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(last_cnt ==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"Finished! Final result =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last_res &lt;&lt; endl;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zh-CN" sz="9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EX07-04.cpp</a:t>
            </a:r>
          </a:p>
          <a:p>
            <a:pPr algn="l"/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幻灯片编号">
            <a:extLst>
              <a:ext uri="{FF2B5EF4-FFF2-40B4-BE49-F238E27FC236}">
                <a16:creationId xmlns:a16="http://schemas.microsoft.com/office/drawing/2014/main" id="{A2951A0F-E6D8-4C02-9987-BB754934FDC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E7893E00-30B1-F720-C5A0-DD84779090E3}"/>
              </a:ext>
            </a:extLst>
          </p:cNvPr>
          <p:cNvSpPr/>
          <p:nvPr/>
        </p:nvSpPr>
        <p:spPr>
          <a:xfrm>
            <a:off x="4346411" y="4876800"/>
            <a:ext cx="938254" cy="7792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8701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444CAA4-D765-452F-92CE-BF13952B4872}"/>
              </a:ext>
            </a:extLst>
          </p:cNvPr>
          <p:cNvSpPr txBox="1"/>
          <p:nvPr/>
        </p:nvSpPr>
        <p:spPr>
          <a:xfrm>
            <a:off x="5482658" y="2441577"/>
            <a:ext cx="7191721" cy="6736251"/>
          </a:xfrm>
          <a:prstGeom prst="rect">
            <a:avLst/>
          </a:prstGeom>
          <a:noFill/>
          <a:ln w="12700" cap="flat">
            <a:solidFill>
              <a:schemeClr val="accent6">
                <a:lumMod val="60000"/>
                <a:lumOff val="40000"/>
              </a:schemeClr>
            </a:solidFill>
            <a:prstDash val="dash"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 ......</a:t>
            </a:r>
          </a:p>
          <a:p>
            <a:pPr algn="l"/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struct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results {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last_cnt, last_res; }; </a:t>
            </a:r>
            <a:r>
              <a:rPr lang="en-US" altLang="zh-CN" sz="180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zh-CN" altLang="en-US" sz="180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结构类型</a:t>
            </a: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results res = {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status(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(status)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status.read((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*)(&amp;res),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(res));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status.close();</a:t>
            </a:r>
          </a:p>
          <a:p>
            <a:pPr algn="l">
              <a:lnSpc>
                <a:spcPct val="110000"/>
              </a:lnSpc>
            </a:pP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res.last_cnt &lt; 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 {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// ......</a:t>
            </a:r>
            <a:b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-</a:t>
            </a:r>
            <a:r>
              <a:rPr lang="en-US" altLang="zh-CN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"bye-bye"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endl;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ofstream fout(</a:t>
            </a:r>
            <a:r>
              <a:rPr lang="en-US" altLang="zh-CN" sz="18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 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fout.write((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*)(&amp;res), </a:t>
            </a:r>
            <a:r>
              <a:rPr lang="en-US" altLang="zh-CN" sz="180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sizeof</a:t>
            </a:r>
            <a:r>
              <a:rPr lang="en-US" altLang="zh-CN" sz="18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(res));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fout.close();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>
              <a:lnSpc>
                <a:spcPct val="110000"/>
              </a:lnSpc>
            </a:pPr>
            <a:r>
              <a:rPr lang="en-US" altLang="zh-CN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// ......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495D6D-177D-4CA8-8980-51FA7D0045F1}"/>
              </a:ext>
            </a:extLst>
          </p:cNvPr>
          <p:cNvSpPr txBox="1"/>
          <p:nvPr/>
        </p:nvSpPr>
        <p:spPr>
          <a:xfrm>
            <a:off x="547200" y="2437522"/>
            <a:ext cx="4688764" cy="67403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&lt;fstream&gt;</a:t>
            </a:r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last_cnt, last_res;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results res = {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ifstream status(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(status)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status.read((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*)(&amp;res),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status.close();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(; res.last_cnt &lt;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"input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res.last_cnt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"-th number:"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cin &gt;&gt; data;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"current result =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res.last_res &lt;&lt; endl;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(data == -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"bye-bye"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endl;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ofstream fout(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"tmp.dat"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ios::binary);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fout.write((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*)(&amp;res),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(res));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fout.close();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res.last_res += data;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res.last_cnt++;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(res.last_cnt ==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cout &lt;&lt; </a:t>
            </a:r>
            <a:r>
              <a:rPr lang="en-US" altLang="zh-CN" sz="9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"Finished! Final result = "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res.last_res &lt;&lt; endl;</a:t>
            </a:r>
          </a:p>
          <a:p>
            <a:pPr algn="l"/>
            <a:b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9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EX07-05.cpp</a:t>
            </a:r>
            <a:endParaRPr lang="en-US" altLang="zh-CN" sz="9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674EBD5-29DF-4740-9E88-EC09263F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99" y="354125"/>
            <a:ext cx="6938597" cy="1152045"/>
          </a:xfrm>
        </p:spPr>
        <p:txBody>
          <a:bodyPr/>
          <a:lstStyle/>
          <a:p>
            <a:r>
              <a:rPr lang="zh-CN" altLang="en-US"/>
              <a:t>使用二进制文件：参考代码</a:t>
            </a:r>
            <a:r>
              <a:rPr lang="en-US" altLang="zh-CN"/>
              <a:t>V2.0</a:t>
            </a: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4D165C-792D-4601-9202-5A606B15CA07}"/>
              </a:ext>
            </a:extLst>
          </p:cNvPr>
          <p:cNvSpPr txBox="1"/>
          <p:nvPr/>
        </p:nvSpPr>
        <p:spPr>
          <a:xfrm>
            <a:off x="8573402" y="699314"/>
            <a:ext cx="418576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使用结构</a:t>
            </a:r>
            <a:r>
              <a:rPr lang="zh-CN" altLang="en-US">
                <a:solidFill>
                  <a:srgbClr val="7030A0"/>
                </a:solidFill>
                <a:latin typeface="Consolas" panose="020B0609020204030204" pitchFamily="49" charset="0"/>
              </a:rPr>
              <a:t>，成批读写关联数据</a:t>
            </a:r>
            <a:endParaRPr lang="zh-CN" altLang="en-US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7D65EA1D-9031-4FF2-B337-D222755D69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30319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DFBB1E-0914-4125-9D30-A080EED0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1" t="10251"/>
          <a:stretch/>
        </p:blipFill>
        <p:spPr>
          <a:xfrm>
            <a:off x="4838131" y="2706059"/>
            <a:ext cx="7442716" cy="6479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DBD0F5-3FE2-4170-B4DC-0DDA4C43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6" y="253845"/>
            <a:ext cx="4047361" cy="22982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BB62BD-7C40-4CFB-BAEC-76EC589C2DB4}"/>
              </a:ext>
            </a:extLst>
          </p:cNvPr>
          <p:cNvSpPr txBox="1"/>
          <p:nvPr/>
        </p:nvSpPr>
        <p:spPr>
          <a:xfrm>
            <a:off x="4777992" y="455485"/>
            <a:ext cx="7502856" cy="1895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在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2017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年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月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19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日 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DeepMind 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发布了其最新成果 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AlphaGo Zero, 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该算法不再需要学习人类棋手的下法，而直接采用</a:t>
            </a:r>
            <a:r>
              <a:rPr lang="zh-CN" altLang="en-US" sz="2000" b="1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自对弈进行训练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AlphaGo Zero 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只用了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40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天就秒杀了以往所有 </a:t>
            </a:r>
            <a:r>
              <a:rPr lang="en-US" altLang="zh-CN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AlphaGo </a:t>
            </a:r>
            <a:r>
              <a:rPr lang="zh-CN" altLang="en-US" sz="2000">
                <a:solidFill>
                  <a:srgbClr val="0070C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的版本，成为目前世界上最强大的围棋程序。</a:t>
            </a: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0234237E-52C5-4619-BED6-33857449CD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3177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266" name="【任务7.3】词频统计"/>
          <p:cNvSpPr>
            <a:spLocks noGrp="1"/>
          </p:cNvSpPr>
          <p:nvPr>
            <p:ph type="title"/>
          </p:nvPr>
        </p:nvSpPr>
        <p:spPr>
          <a:xfrm>
            <a:off x="547201" y="354125"/>
            <a:ext cx="4677942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7</a:t>
            </a:r>
            <a:r>
              <a:t>.</a:t>
            </a:r>
            <a:r>
              <a:rPr lang="en-US" altLang="zh-CN"/>
              <a:t>3</a:t>
            </a:r>
            <a:r>
              <a:t>】词频统计</a:t>
            </a:r>
          </a:p>
        </p:txBody>
      </p:sp>
      <p:sp>
        <p:nvSpPr>
          <p:cNvPr id="267" name="对一篇英文文章中出现的单词进行统计，输出各个单词出现的次数。…"/>
          <p:cNvSpPr txBox="1"/>
          <p:nvPr/>
        </p:nvSpPr>
        <p:spPr>
          <a:xfrm>
            <a:off x="476013" y="2778630"/>
            <a:ext cx="12052773" cy="6002382"/>
          </a:xfrm>
          <a:prstGeom prst="rect">
            <a:avLst/>
          </a:prstGeom>
          <a:ln w="12700">
            <a:miter lim="400000"/>
          </a:ln>
        </p:spPr>
        <p:txBody>
          <a:bodyPr lIns="72248" tIns="72248" rIns="72248" bIns="72248" anchor="ctr">
            <a:spAutoFit/>
          </a:bodyPr>
          <a:lstStyle/>
          <a:p>
            <a:pPr algn="l" defTabSz="577850">
              <a:lnSpc>
                <a:spcPct val="130000"/>
              </a:lnSpc>
              <a:defRPr sz="3800" b="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sz="3200"/>
              <a:t>对一篇英文文章中出现的单词进行统计，输出各个单词出现次数。</a:t>
            </a:r>
          </a:p>
          <a:p>
            <a:pPr algn="l" defTabSz="577850">
              <a:lnSpc>
                <a:spcPct val="130000"/>
              </a:lnSpc>
              <a:defRPr sz="3800" b="0">
                <a:latin typeface="华文细黑"/>
                <a:ea typeface="华文细黑"/>
                <a:cs typeface="华文细黑"/>
                <a:sym typeface="华文细黑"/>
              </a:defRPr>
            </a:pPr>
            <a:endParaRPr sz="3200"/>
          </a:p>
          <a:p>
            <a:pPr algn="l" defTabSz="577850">
              <a:lnSpc>
                <a:spcPct val="130000"/>
              </a:lnSpc>
              <a:defRPr sz="3800" b="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sz="3200"/>
              <a:t>例如，设某个文本文件的内容为：</a:t>
            </a:r>
          </a:p>
          <a:p>
            <a:pPr algn="just" defTabSz="577850">
              <a:lnSpc>
                <a:spcPct val="130000"/>
              </a:lnSpc>
              <a:defRPr sz="3400">
                <a:solidFill>
                  <a:srgbClr val="002E7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800"/>
          </a:p>
          <a:p>
            <a:pPr algn="just" defTabSz="577850">
              <a:lnSpc>
                <a:spcPct val="130000"/>
              </a:lnSpc>
              <a:defRPr sz="3400">
                <a:solidFill>
                  <a:srgbClr val="002E7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800" b="0">
                <a:latin typeface="Arial Rounded MT Bold" panose="020F0704030504030204" pitchFamily="34" charset="0"/>
              </a:rPr>
              <a:t>If you are editing several files in emacs, each in its own buffer, each buffer has its own point location. A buffer that is not currently displayed remembers where point is in case you display it again later.</a:t>
            </a:r>
          </a:p>
          <a:p>
            <a:pPr algn="just" defTabSz="577850">
              <a:lnSpc>
                <a:spcPct val="130000"/>
              </a:lnSpc>
              <a:defRPr sz="3400">
                <a:solidFill>
                  <a:srgbClr val="002E7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sz="2800"/>
          </a:p>
          <a:p>
            <a:pPr algn="just" defTabSz="577850">
              <a:lnSpc>
                <a:spcPct val="130000"/>
              </a:lnSpc>
              <a:defRPr sz="38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sz="3200" b="0"/>
              <a:t>则程序应该输出：（转下页）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270" name="关于降低任务难度的说明"/>
          <p:cNvSpPr>
            <a:spLocks noGrp="1"/>
          </p:cNvSpPr>
          <p:nvPr>
            <p:ph type="title"/>
          </p:nvPr>
        </p:nvSpPr>
        <p:spPr>
          <a:xfrm>
            <a:off x="547202" y="354125"/>
            <a:ext cx="3506184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程序输出示例</a:t>
            </a:r>
            <a:endParaRPr/>
          </a:p>
        </p:txBody>
      </p:sp>
      <p:sp>
        <p:nvSpPr>
          <p:cNvPr id="271" name="If 1…"/>
          <p:cNvSpPr txBox="1"/>
          <p:nvPr/>
        </p:nvSpPr>
        <p:spPr>
          <a:xfrm>
            <a:off x="547202" y="2520870"/>
            <a:ext cx="6071962" cy="6585045"/>
          </a:xfrm>
          <a:prstGeom prst="rect">
            <a:avLst/>
          </a:prstGeom>
          <a:ln w="12700">
            <a:solidFill>
              <a:srgbClr val="7A7A7A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numCol="2" spcCol="329647" anchor="ctr"/>
          <a:lstStyle/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If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you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are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edit</a:t>
            </a:r>
            <a:r>
              <a:rPr sz="2800">
                <a:solidFill>
                  <a:srgbClr val="B51A00"/>
                </a:solidFill>
              </a:rPr>
              <a:t>ing </a:t>
            </a:r>
            <a:r>
              <a:rPr sz="2800"/>
              <a:t>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several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file</a:t>
            </a:r>
            <a:r>
              <a:rPr sz="2800">
                <a:solidFill>
                  <a:srgbClr val="B51A00"/>
                </a:solidFill>
              </a:rPr>
              <a:t>s </a:t>
            </a:r>
            <a:r>
              <a:rPr sz="2800"/>
              <a:t>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in 3 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emacs 1 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each 2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its 2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own 2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buffer 3 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has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point 2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location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A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that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is 2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not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currently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display</a:t>
            </a:r>
            <a:r>
              <a:rPr sz="2800">
                <a:solidFill>
                  <a:srgbClr val="B51A00"/>
                </a:solidFill>
              </a:rPr>
              <a:t>ed </a:t>
            </a:r>
            <a:r>
              <a:rPr sz="2800"/>
              <a:t>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display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remember</a:t>
            </a:r>
            <a:r>
              <a:rPr sz="2800">
                <a:solidFill>
                  <a:srgbClr val="B51A00"/>
                </a:solidFill>
              </a:rPr>
              <a:t>s </a:t>
            </a:r>
            <a:r>
              <a:rPr sz="2800"/>
              <a:t>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where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case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it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again 1</a:t>
            </a:r>
          </a:p>
          <a:p>
            <a:pPr algn="just" defTabSz="577850">
              <a:lnSpc>
                <a:spcPct val="110000"/>
              </a:lnSpc>
              <a:defRPr sz="2900">
                <a:solidFill>
                  <a:srgbClr val="0042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later 1</a:t>
            </a:r>
          </a:p>
        </p:txBody>
      </p:sp>
      <p:sp>
        <p:nvSpPr>
          <p:cNvPr id="272" name="为降低难度，本任务不要求考虑单词时态变化和单复数变化。"/>
          <p:cNvSpPr txBox="1"/>
          <p:nvPr/>
        </p:nvSpPr>
        <p:spPr>
          <a:xfrm>
            <a:off x="7859594" y="4941206"/>
            <a:ext cx="4245970" cy="1188628"/>
          </a:xfrm>
          <a:prstGeom prst="rect">
            <a:avLst/>
          </a:prstGeom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>
            <a:lvl1pPr algn="l"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lnSpc>
                <a:spcPct val="150000"/>
              </a:lnSpc>
            </a:pPr>
            <a:r>
              <a:rPr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为降低难度，不要求考虑单词时态变化和单复数变化。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275" name="程序 = 数据结构 + 算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5439942" cy="1152045"/>
          </a:xfrm>
          <a:prstGeom prst="rect">
            <a:avLst/>
          </a:prstGeom>
        </p:spPr>
        <p:txBody>
          <a:bodyPr/>
          <a:lstStyle/>
          <a:p>
            <a:r>
              <a:t>程序 = 数据结构 + 算法</a:t>
            </a:r>
          </a:p>
        </p:txBody>
      </p:sp>
      <p:sp>
        <p:nvSpPr>
          <p:cNvPr id="276" name="因此，我们不难想到：…"/>
          <p:cNvSpPr txBox="1"/>
          <p:nvPr/>
        </p:nvSpPr>
        <p:spPr>
          <a:xfrm>
            <a:off x="2415786" y="3320556"/>
            <a:ext cx="9446544" cy="191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2248" tIns="72248" rIns="72248" bIns="72248" anchor="ctr">
            <a:spAutoFit/>
          </a:bodyPr>
          <a:lstStyle/>
          <a:p>
            <a:pPr algn="l" defTabSz="577850">
              <a:lnSpc>
                <a:spcPct val="120000"/>
              </a:lnSpc>
              <a:defRPr sz="2800" b="0">
                <a:solidFill>
                  <a:srgbClr val="38571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因此，我们不难想到：</a:t>
            </a:r>
          </a:p>
          <a:p>
            <a:pPr algn="l" defTabSz="577850">
              <a:lnSpc>
                <a:spcPct val="120000"/>
              </a:lnSpc>
              <a:defRPr sz="2800" b="0">
                <a:solidFill>
                  <a:srgbClr val="38571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１．使用结构来同时记录拼写与次数；</a:t>
            </a:r>
          </a:p>
          <a:p>
            <a:pPr algn="l" defTabSz="577850">
              <a:lnSpc>
                <a:spcPct val="120000"/>
              </a:lnSpc>
              <a:defRPr sz="2800" b="0">
                <a:solidFill>
                  <a:srgbClr val="38571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２．使用结构数组来存储从文本中读出的单词。</a:t>
            </a:r>
          </a:p>
        </p:txBody>
      </p:sp>
      <p:sp>
        <p:nvSpPr>
          <p:cNvPr id="277" name="根据任务提出的要求，在统计过程中，对于每个单词，既要记录它的拼写，也要记录它的次数；而这样的单词很多。"/>
          <p:cNvSpPr txBox="1"/>
          <p:nvPr/>
        </p:nvSpPr>
        <p:spPr>
          <a:xfrm>
            <a:off x="680758" y="1961321"/>
            <a:ext cx="11884944" cy="2095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2248" tIns="72248" rIns="72248" bIns="72248" anchor="ctr">
            <a:spAutoFit/>
          </a:bodyPr>
          <a:lstStyle>
            <a:lvl1pPr algn="l" defTabSz="577850">
              <a:lnSpc>
                <a:spcPct val="120000"/>
              </a:lnSpc>
              <a:defRPr sz="30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根据任务提出的要求，在统计过程中，对于每个单词，既要记录它的拼写，也要记录它的次数；而这样的单词很多。</a:t>
            </a:r>
          </a:p>
        </p:txBody>
      </p:sp>
      <p:sp>
        <p:nvSpPr>
          <p:cNvPr id="279" name="struct word_count…"/>
          <p:cNvSpPr txBox="1"/>
          <p:nvPr/>
        </p:nvSpPr>
        <p:spPr>
          <a:xfrm>
            <a:off x="3229428" y="5336827"/>
            <a:ext cx="6597994" cy="38392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72248" tIns="72248" rIns="72248" bIns="72248" numCol="1" anchor="ctr">
            <a:spAutoFit/>
          </a:bodyPr>
          <a:lstStyle/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</a:rPr>
              <a:t>struct</a:t>
            </a:r>
            <a:r>
              <a:t> word_count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char</a:t>
            </a:r>
            <a:r>
              <a:t> word[</a:t>
            </a:r>
            <a:r>
              <a:rPr>
                <a:solidFill>
                  <a:srgbClr val="0433FF"/>
                </a:solidFill>
              </a:rPr>
              <a:t>20</a:t>
            </a:r>
            <a:r>
              <a:t>]; // 单词拼写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int</a:t>
            </a:r>
            <a:r>
              <a:t> count;     // 单词次数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</a:rPr>
              <a:t>int</a:t>
            </a:r>
            <a:r>
              <a:t> main()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/>
              <a:t>    </a:t>
            </a:r>
            <a:r>
              <a:t>int num = 0; </a:t>
            </a:r>
            <a:endParaRPr lang="en-US" altLang="zh-CN"/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/>
              <a:t>    vector&lt;</a:t>
            </a:r>
            <a:r>
              <a:t>word_count</a:t>
            </a:r>
            <a:r>
              <a:rPr lang="en-US"/>
              <a:t>&gt;</a:t>
            </a:r>
            <a:r>
              <a:t> wd_cnt</a:t>
            </a:r>
            <a:r>
              <a:rPr lang="en-US"/>
              <a:t>(</a:t>
            </a:r>
            <a:r>
              <a:rPr>
                <a:solidFill>
                  <a:srgbClr val="0433FF"/>
                </a:solidFill>
              </a:rPr>
              <a:t>100</a:t>
            </a:r>
            <a:r>
              <a:rPr lang="en-US"/>
              <a:t>)</a:t>
            </a:r>
            <a:r>
              <a:t>;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285" name="Algorithm 算法"/>
          <p:cNvSpPr>
            <a:spLocks noGrp="1"/>
          </p:cNvSpPr>
          <p:nvPr>
            <p:ph type="title"/>
          </p:nvPr>
        </p:nvSpPr>
        <p:spPr>
          <a:xfrm>
            <a:off x="547201" y="354125"/>
            <a:ext cx="2573370" cy="1152045"/>
          </a:xfrm>
          <a:prstGeom prst="rect">
            <a:avLst/>
          </a:prstGeom>
        </p:spPr>
        <p:txBody>
          <a:bodyPr/>
          <a:lstStyle/>
          <a:p>
            <a:r>
              <a:t>算法</a:t>
            </a:r>
            <a:r>
              <a:rPr lang="zh-CN" altLang="en-US"/>
              <a:t>思路</a:t>
            </a:r>
            <a:endParaRPr/>
          </a:p>
        </p:txBody>
      </p:sp>
      <p:sp>
        <p:nvSpPr>
          <p:cNvPr id="286" name="If you are editing several files in emacs, each in its own buffer, each buffer has its own point location. A buffer that is not currently displayed remembers where point is in case you display it again later."/>
          <p:cNvSpPr txBox="1"/>
          <p:nvPr/>
        </p:nvSpPr>
        <p:spPr>
          <a:xfrm>
            <a:off x="547201" y="2753600"/>
            <a:ext cx="11878813" cy="2791952"/>
          </a:xfrm>
          <a:prstGeom prst="rect">
            <a:avLst/>
          </a:prstGeom>
          <a:ln w="12700">
            <a:solidFill>
              <a:srgbClr val="B1DD8C"/>
            </a:solidFill>
            <a:custDash>
              <a:ds d="200000" sp="200000"/>
            </a:custDash>
            <a:miter lim="400000"/>
          </a:ln>
        </p:spPr>
        <p:txBody>
          <a:bodyPr wrap="square" lIns="72248" tIns="72248" rIns="72248" bIns="72248" anchor="ctr">
            <a:spAutoFit/>
          </a:bodyPr>
          <a:lstStyle>
            <a:lvl1pPr algn="just" defTabSz="577850">
              <a:lnSpc>
                <a:spcPct val="130000"/>
              </a:lnSpc>
              <a:defRPr sz="3400">
                <a:solidFill>
                  <a:srgbClr val="0042A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b="0">
                <a:latin typeface="Arial Rounded MT Bold" panose="020F0704030504030204" pitchFamily="34" charset="0"/>
              </a:rPr>
              <a:t>If you are editing several files in emacs, each in its own buffer, each buffer has its own point location. A buffer that is not currently displayed remembers where point is in case you display it again later.</a:t>
            </a:r>
          </a:p>
        </p:txBody>
      </p:sp>
      <p:grpSp>
        <p:nvGrpSpPr>
          <p:cNvPr id="294" name="成组"/>
          <p:cNvGrpSpPr/>
          <p:nvPr/>
        </p:nvGrpSpPr>
        <p:grpSpPr>
          <a:xfrm>
            <a:off x="547201" y="7366172"/>
            <a:ext cx="668304" cy="1192108"/>
            <a:chOff x="0" y="0"/>
            <a:chExt cx="668302" cy="1192106"/>
          </a:xfrm>
        </p:grpSpPr>
        <p:sp>
          <p:nvSpPr>
            <p:cNvPr id="292" name="If"/>
            <p:cNvSpPr/>
            <p:nvPr/>
          </p:nvSpPr>
          <p:spPr>
            <a:xfrm>
              <a:off x="0" y="0"/>
              <a:ext cx="668303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If</a:t>
              </a:r>
            </a:p>
          </p:txBody>
        </p:sp>
        <p:sp>
          <p:nvSpPr>
            <p:cNvPr id="293" name="1"/>
            <p:cNvSpPr/>
            <p:nvPr/>
          </p:nvSpPr>
          <p:spPr>
            <a:xfrm>
              <a:off x="0" y="596053"/>
              <a:ext cx="668303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7" name="成组"/>
          <p:cNvGrpSpPr/>
          <p:nvPr/>
        </p:nvGrpSpPr>
        <p:grpSpPr>
          <a:xfrm>
            <a:off x="1215504" y="7366172"/>
            <a:ext cx="939236" cy="1192108"/>
            <a:chOff x="0" y="0"/>
            <a:chExt cx="939235" cy="1192106"/>
          </a:xfrm>
        </p:grpSpPr>
        <p:sp>
          <p:nvSpPr>
            <p:cNvPr id="295" name="you"/>
            <p:cNvSpPr/>
            <p:nvPr/>
          </p:nvSpPr>
          <p:spPr>
            <a:xfrm>
              <a:off x="0" y="0"/>
              <a:ext cx="939236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you</a:t>
              </a:r>
            </a:p>
          </p:txBody>
        </p:sp>
        <p:sp>
          <p:nvSpPr>
            <p:cNvPr id="296" name="1"/>
            <p:cNvSpPr/>
            <p:nvPr/>
          </p:nvSpPr>
          <p:spPr>
            <a:xfrm>
              <a:off x="0" y="596053"/>
              <a:ext cx="939236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0" name="成组"/>
          <p:cNvGrpSpPr/>
          <p:nvPr/>
        </p:nvGrpSpPr>
        <p:grpSpPr>
          <a:xfrm>
            <a:off x="2154739" y="7366172"/>
            <a:ext cx="939237" cy="1192108"/>
            <a:chOff x="0" y="0"/>
            <a:chExt cx="939235" cy="1192106"/>
          </a:xfrm>
        </p:grpSpPr>
        <p:sp>
          <p:nvSpPr>
            <p:cNvPr id="298" name="are"/>
            <p:cNvSpPr/>
            <p:nvPr/>
          </p:nvSpPr>
          <p:spPr>
            <a:xfrm>
              <a:off x="0" y="0"/>
              <a:ext cx="939236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are</a:t>
              </a:r>
            </a:p>
          </p:txBody>
        </p:sp>
        <p:sp>
          <p:nvSpPr>
            <p:cNvPr id="299" name="1"/>
            <p:cNvSpPr/>
            <p:nvPr/>
          </p:nvSpPr>
          <p:spPr>
            <a:xfrm>
              <a:off x="0" y="596053"/>
              <a:ext cx="939236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3" name="成组"/>
          <p:cNvGrpSpPr/>
          <p:nvPr/>
        </p:nvGrpSpPr>
        <p:grpSpPr>
          <a:xfrm>
            <a:off x="3093975" y="7366172"/>
            <a:ext cx="1860410" cy="1192108"/>
            <a:chOff x="0" y="0"/>
            <a:chExt cx="1860409" cy="1192106"/>
          </a:xfrm>
        </p:grpSpPr>
        <p:sp>
          <p:nvSpPr>
            <p:cNvPr id="301" name="editing"/>
            <p:cNvSpPr/>
            <p:nvPr/>
          </p:nvSpPr>
          <p:spPr>
            <a:xfrm>
              <a:off x="0" y="0"/>
              <a:ext cx="1860410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editing</a:t>
              </a:r>
            </a:p>
          </p:txBody>
        </p:sp>
        <p:sp>
          <p:nvSpPr>
            <p:cNvPr id="302" name="1"/>
            <p:cNvSpPr/>
            <p:nvPr/>
          </p:nvSpPr>
          <p:spPr>
            <a:xfrm>
              <a:off x="0" y="596053"/>
              <a:ext cx="1860410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6" name="成组"/>
          <p:cNvGrpSpPr/>
          <p:nvPr/>
        </p:nvGrpSpPr>
        <p:grpSpPr>
          <a:xfrm>
            <a:off x="4954384" y="7366172"/>
            <a:ext cx="1860410" cy="1192108"/>
            <a:chOff x="0" y="0"/>
            <a:chExt cx="1860409" cy="1192106"/>
          </a:xfrm>
        </p:grpSpPr>
        <p:sp>
          <p:nvSpPr>
            <p:cNvPr id="304" name="several"/>
            <p:cNvSpPr/>
            <p:nvPr/>
          </p:nvSpPr>
          <p:spPr>
            <a:xfrm>
              <a:off x="0" y="0"/>
              <a:ext cx="1860410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several</a:t>
              </a:r>
            </a:p>
          </p:txBody>
        </p:sp>
        <p:sp>
          <p:nvSpPr>
            <p:cNvPr id="305" name="1"/>
            <p:cNvSpPr/>
            <p:nvPr/>
          </p:nvSpPr>
          <p:spPr>
            <a:xfrm>
              <a:off x="0" y="596053"/>
              <a:ext cx="1860410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9" name="成组"/>
          <p:cNvGrpSpPr/>
          <p:nvPr/>
        </p:nvGrpSpPr>
        <p:grpSpPr>
          <a:xfrm>
            <a:off x="6814793" y="7366172"/>
            <a:ext cx="1408854" cy="1192108"/>
            <a:chOff x="0" y="0"/>
            <a:chExt cx="1408853" cy="1192106"/>
          </a:xfrm>
        </p:grpSpPr>
        <p:sp>
          <p:nvSpPr>
            <p:cNvPr id="307" name="files"/>
            <p:cNvSpPr/>
            <p:nvPr/>
          </p:nvSpPr>
          <p:spPr>
            <a:xfrm>
              <a:off x="0" y="0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files</a:t>
              </a:r>
            </a:p>
          </p:txBody>
        </p:sp>
        <p:sp>
          <p:nvSpPr>
            <p:cNvPr id="308" name="1"/>
            <p:cNvSpPr/>
            <p:nvPr/>
          </p:nvSpPr>
          <p:spPr>
            <a:xfrm>
              <a:off x="0" y="596053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2" name="成组"/>
          <p:cNvGrpSpPr/>
          <p:nvPr/>
        </p:nvGrpSpPr>
        <p:grpSpPr>
          <a:xfrm>
            <a:off x="8223646" y="7366172"/>
            <a:ext cx="668303" cy="1192108"/>
            <a:chOff x="0" y="0"/>
            <a:chExt cx="668302" cy="1192106"/>
          </a:xfrm>
        </p:grpSpPr>
        <p:sp>
          <p:nvSpPr>
            <p:cNvPr id="310" name="in"/>
            <p:cNvSpPr/>
            <p:nvPr/>
          </p:nvSpPr>
          <p:spPr>
            <a:xfrm>
              <a:off x="0" y="0"/>
              <a:ext cx="668303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in</a:t>
              </a:r>
            </a:p>
          </p:txBody>
        </p:sp>
        <p:sp>
          <p:nvSpPr>
            <p:cNvPr id="311" name="1"/>
            <p:cNvSpPr/>
            <p:nvPr/>
          </p:nvSpPr>
          <p:spPr>
            <a:xfrm>
              <a:off x="0" y="596053"/>
              <a:ext cx="668303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成组"/>
          <p:cNvGrpSpPr/>
          <p:nvPr/>
        </p:nvGrpSpPr>
        <p:grpSpPr>
          <a:xfrm>
            <a:off x="8891948" y="7366172"/>
            <a:ext cx="1408855" cy="1192108"/>
            <a:chOff x="0" y="0"/>
            <a:chExt cx="1408853" cy="1192106"/>
          </a:xfrm>
        </p:grpSpPr>
        <p:sp>
          <p:nvSpPr>
            <p:cNvPr id="313" name="emacs"/>
            <p:cNvSpPr/>
            <p:nvPr/>
          </p:nvSpPr>
          <p:spPr>
            <a:xfrm>
              <a:off x="0" y="0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emacs</a:t>
              </a:r>
            </a:p>
          </p:txBody>
        </p:sp>
        <p:sp>
          <p:nvSpPr>
            <p:cNvPr id="314" name="1"/>
            <p:cNvSpPr/>
            <p:nvPr/>
          </p:nvSpPr>
          <p:spPr>
            <a:xfrm>
              <a:off x="0" y="596053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8" name="成组"/>
          <p:cNvGrpSpPr/>
          <p:nvPr/>
        </p:nvGrpSpPr>
        <p:grpSpPr>
          <a:xfrm>
            <a:off x="10300802" y="7366172"/>
            <a:ext cx="1408854" cy="1192108"/>
            <a:chOff x="0" y="0"/>
            <a:chExt cx="1408853" cy="1192106"/>
          </a:xfrm>
        </p:grpSpPr>
        <p:sp>
          <p:nvSpPr>
            <p:cNvPr id="316" name="each"/>
            <p:cNvSpPr/>
            <p:nvPr/>
          </p:nvSpPr>
          <p:spPr>
            <a:xfrm>
              <a:off x="0" y="0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each</a:t>
              </a:r>
            </a:p>
          </p:txBody>
        </p:sp>
        <p:sp>
          <p:nvSpPr>
            <p:cNvPr id="317" name="1"/>
            <p:cNvSpPr/>
            <p:nvPr/>
          </p:nvSpPr>
          <p:spPr>
            <a:xfrm>
              <a:off x="0" y="596053"/>
              <a:ext cx="1408854" cy="596054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>
              <a:lvl1pPr defTabSz="577850">
                <a:defRPr sz="3000">
                  <a:solidFill>
                    <a:srgbClr val="E324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19" name="wd_cnt[100]"/>
          <p:cNvSpPr txBox="1"/>
          <p:nvPr/>
        </p:nvSpPr>
        <p:spPr>
          <a:xfrm>
            <a:off x="547201" y="8703363"/>
            <a:ext cx="1434721" cy="576794"/>
          </a:xfrm>
          <a:prstGeom prst="rect">
            <a:avLst/>
          </a:prstGeom>
          <a:solidFill>
            <a:srgbClr val="FFFC41"/>
          </a:solidFill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800"/>
              <a:t>wd_cnt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1D8C534-A6DC-45DE-A780-848F72767A8B}"/>
              </a:ext>
            </a:extLst>
          </p:cNvPr>
          <p:cNvSpPr/>
          <p:nvPr/>
        </p:nvSpPr>
        <p:spPr>
          <a:xfrm>
            <a:off x="6095358" y="6328038"/>
            <a:ext cx="814084" cy="61347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E0ADDCCB-228D-487E-8B85-46D6D382F9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grpSp>
        <p:nvGrpSpPr>
          <p:cNvPr id="3" name="while (!fin.eof()) {…">
            <a:extLst>
              <a:ext uri="{FF2B5EF4-FFF2-40B4-BE49-F238E27FC236}">
                <a16:creationId xmlns:a16="http://schemas.microsoft.com/office/drawing/2014/main" id="{2346B7C4-E4D4-41BF-953E-5F04437B360C}"/>
              </a:ext>
            </a:extLst>
          </p:cNvPr>
          <p:cNvGrpSpPr/>
          <p:nvPr/>
        </p:nvGrpSpPr>
        <p:grpSpPr>
          <a:xfrm>
            <a:off x="1285804" y="723900"/>
            <a:ext cx="10517548" cy="8305801"/>
            <a:chOff x="0" y="0"/>
            <a:chExt cx="10517547" cy="8305800"/>
          </a:xfrm>
        </p:grpSpPr>
        <p:sp>
          <p:nvSpPr>
            <p:cNvPr id="4" name="while (!fin.eof()) {…">
              <a:extLst>
                <a:ext uri="{FF2B5EF4-FFF2-40B4-BE49-F238E27FC236}">
                  <a16:creationId xmlns:a16="http://schemas.microsoft.com/office/drawing/2014/main" id="{D7527AA8-F900-420F-935E-CFCB74D11F26}"/>
                </a:ext>
              </a:extLst>
            </p:cNvPr>
            <p:cNvSpPr txBox="1"/>
            <p:nvPr/>
          </p:nvSpPr>
          <p:spPr>
            <a:xfrm>
              <a:off x="50800" y="50800"/>
              <a:ext cx="10415948" cy="820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none" lIns="72248" tIns="72248" rIns="72248" bIns="72248" numCol="1" anchor="ctr">
              <a:spAutoFit/>
            </a:bodyPr>
            <a:lstStyle/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</a:t>
              </a:r>
              <a:r>
                <a:rPr>
                  <a:solidFill>
                    <a:srgbClr val="8A2063"/>
                  </a:solidFill>
                </a:rPr>
                <a:t>while</a:t>
              </a:r>
              <a:r>
                <a:t> (!fin.eof())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  <a:r>
                <a:rPr>
                  <a:solidFill>
                    <a:srgbClr val="8A2063"/>
                  </a:solidFill>
                </a:rPr>
                <a:t>char</a:t>
              </a:r>
              <a:r>
                <a:t> word[</a:t>
              </a:r>
              <a:r>
                <a:rPr>
                  <a:solidFill>
                    <a:srgbClr val="0433FF"/>
                  </a:solidFill>
                </a:rPr>
                <a:t>20</a:t>
              </a:r>
              <a:r>
                <a:t>];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fin &gt;&gt; word;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  <a:r>
                <a:rPr>
                  <a:solidFill>
                    <a:srgbClr val="8A2063"/>
                  </a:solidFill>
                </a:rPr>
                <a:t>bool</a:t>
              </a:r>
              <a:r>
                <a:t> found = </a:t>
              </a:r>
              <a:r>
                <a:rPr>
                  <a:solidFill>
                    <a:srgbClr val="8A2063"/>
                  </a:solidFill>
                </a:rPr>
                <a:t>false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  <a:r>
                <a:rPr>
                  <a:solidFill>
                    <a:srgbClr val="8A2063"/>
                  </a:solidFill>
                </a:rPr>
                <a:t>for</a:t>
              </a:r>
              <a:r>
                <a:t> (</a:t>
              </a:r>
              <a:r>
                <a:rPr>
                  <a:solidFill>
                    <a:srgbClr val="8A2063"/>
                  </a:solidFill>
                </a:rPr>
                <a:t>int</a:t>
              </a:r>
              <a:r>
                <a:t> i=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; i&lt;num; i++)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</a:t>
              </a:r>
              <a:r>
                <a:rPr>
                  <a:solidFill>
                    <a:srgbClr val="8A2063"/>
                  </a:solidFill>
                </a:rPr>
                <a:t>if</a:t>
              </a:r>
              <a:r>
                <a:t> (strcmp(word, wd_cnt[i].word) == 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)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	wd_cnt[i].count ++;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	found = </a:t>
              </a:r>
              <a:r>
                <a:rPr>
                  <a:solidFill>
                    <a:srgbClr val="8A2063"/>
                  </a:solidFill>
                </a:rPr>
                <a:t>true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8A206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				</a:t>
              </a:r>
              <a:r>
                <a:t>break</a:t>
              </a:r>
              <a:r>
                <a:rPr>
                  <a:solidFill>
                    <a:srgbClr val="000000"/>
                  </a:solidFill>
                </a:rP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}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2A7E3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		} </a:t>
              </a:r>
              <a:r>
                <a:t>// __for__</a:t>
              </a:r>
              <a:endParaRPr>
                <a:solidFill>
                  <a:srgbClr val="000000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2A7E3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		</a:t>
              </a:r>
              <a:r>
                <a:t>// if not found, NEW WORD!</a:t>
              </a:r>
              <a:endParaRPr>
                <a:solidFill>
                  <a:srgbClr val="000000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</a:t>
              </a:r>
              <a:r>
                <a:rPr>
                  <a:solidFill>
                    <a:srgbClr val="8A2063"/>
                  </a:solidFill>
                </a:rPr>
                <a:t>if</a:t>
              </a:r>
              <a:r>
                <a:t> (!found)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strcpy(wd_cnt[num].word, word);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wd_cnt[num].count = </a:t>
              </a:r>
              <a:r>
                <a:rPr>
                  <a:solidFill>
                    <a:srgbClr val="0433FF"/>
                  </a:solidFill>
                </a:rPr>
                <a:t>1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	num++;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		}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2A7E3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	} </a:t>
              </a:r>
              <a:r>
                <a:t>// __while__</a:t>
              </a:r>
            </a:p>
          </p:txBody>
        </p:sp>
        <p:pic>
          <p:nvPicPr>
            <p:cNvPr id="5" name="while (!fin.eof()) {…  while (!fin.eof()) {&#10;  char word[20];&#10;  fin &gt;&gt; word;&#10;  &#10;  bool found = false;&#10;  for (int i=0; i&lt;num; i++) {&#10;   if (strcmp(word, wd_cnt[i].word) == 0) {&#10;    wd_cnt[i].count ++;&#10;    found = true;&#10;    break;&#10;   }&#10;  } // __for__&#10;  &#10;  // if not found, NEW WORD!&#10;  if (!found) {&#10;   strcpy(wd_cnt[num].word, word);&#10;   wd_cnt[num].count = 1;&#10;   num++;&#10;  }&#10; } // __while__" descr="while (!fin.eof()) {… while (!fin.eof()) {char word[20];fin &gt;&gt; word;bool found = false;for (int i=0; i&lt;num; i++) {if (strcmp(word, wd_cnt[i].word) == 0) {wd_cnt[i].count ++;found = true;break;}} // __for__// if not found, NEW WORD!if (!found) {strcpy(wd_cnt[num].word, word);wd_cnt[num].count = 1;num++;}} // __while__">
              <a:extLst>
                <a:ext uri="{FF2B5EF4-FFF2-40B4-BE49-F238E27FC236}">
                  <a16:creationId xmlns:a16="http://schemas.microsoft.com/office/drawing/2014/main" id="{F810D111-98DE-4FAB-9C77-B0281306392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517548" cy="8305800"/>
            </a:xfrm>
            <a:prstGeom prst="rect">
              <a:avLst/>
            </a:prstGeom>
            <a:effectLst/>
          </p:spPr>
        </p:pic>
      </p:grpSp>
      <p:sp>
        <p:nvSpPr>
          <p:cNvPr id="6" name="对该单词进行统计">
            <a:extLst>
              <a:ext uri="{FF2B5EF4-FFF2-40B4-BE49-F238E27FC236}">
                <a16:creationId xmlns:a16="http://schemas.microsoft.com/office/drawing/2014/main" id="{AEBA7965-C655-4C55-B4F2-1E80035F2256}"/>
              </a:ext>
            </a:extLst>
          </p:cNvPr>
          <p:cNvSpPr/>
          <p:nvPr/>
        </p:nvSpPr>
        <p:spPr>
          <a:xfrm>
            <a:off x="2635955" y="2420337"/>
            <a:ext cx="8760179" cy="577845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2248" tIns="72248" rIns="72248" bIns="72248" anchor="ctr"/>
          <a:lstStyle>
            <a:lvl1pPr defTabSz="577850">
              <a:defRPr sz="32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对该单词进行统计</a:t>
            </a:r>
          </a:p>
        </p:txBody>
      </p:sp>
      <p:sp>
        <p:nvSpPr>
          <p:cNvPr id="7" name="判断该单词是否已记录过？…">
            <a:extLst>
              <a:ext uri="{FF2B5EF4-FFF2-40B4-BE49-F238E27FC236}">
                <a16:creationId xmlns:a16="http://schemas.microsoft.com/office/drawing/2014/main" id="{23912EAF-DA3D-41F2-B6B3-335FFE361FA3}"/>
              </a:ext>
            </a:extLst>
          </p:cNvPr>
          <p:cNvSpPr/>
          <p:nvPr/>
        </p:nvSpPr>
        <p:spPr>
          <a:xfrm>
            <a:off x="2635955" y="2420337"/>
            <a:ext cx="8760179" cy="5778457"/>
          </a:xfrm>
          <a:prstGeom prst="rect">
            <a:avLst/>
          </a:prstGeom>
          <a:solidFill>
            <a:srgbClr val="74A7FE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algn="l" defTabSz="577850">
              <a:lnSpc>
                <a:spcPct val="200000"/>
              </a:lnSpc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判断该单词是否已记录过？</a:t>
            </a:r>
          </a:p>
          <a:p>
            <a:pPr algn="l" defTabSz="577850">
              <a:lnSpc>
                <a:spcPct val="200000"/>
              </a:lnSpc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是则将记录中的次数加１，</a:t>
            </a:r>
          </a:p>
          <a:p>
            <a:pPr algn="l" defTabSz="577850">
              <a:lnSpc>
                <a:spcPct val="200000"/>
              </a:lnSpc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否则将该单词添加到记录中</a:t>
            </a:r>
          </a:p>
        </p:txBody>
      </p:sp>
      <p:sp>
        <p:nvSpPr>
          <p:cNvPr id="9" name="读入一个单词">
            <a:extLst>
              <a:ext uri="{FF2B5EF4-FFF2-40B4-BE49-F238E27FC236}">
                <a16:creationId xmlns:a16="http://schemas.microsoft.com/office/drawing/2014/main" id="{55E4A432-72C8-4918-BBD9-6F3E61930B6D}"/>
              </a:ext>
            </a:extLst>
          </p:cNvPr>
          <p:cNvSpPr/>
          <p:nvPr/>
        </p:nvSpPr>
        <p:spPr>
          <a:xfrm>
            <a:off x="2635955" y="1591733"/>
            <a:ext cx="8760179" cy="83086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2248" tIns="72248" rIns="72248" bIns="72248" anchor="ctr"/>
          <a:lstStyle>
            <a:lvl1pPr defTabSz="577850">
              <a:defRPr sz="32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读入一个单词</a:t>
            </a:r>
          </a:p>
        </p:txBody>
      </p:sp>
      <p:sp>
        <p:nvSpPr>
          <p:cNvPr id="10" name="判断word是否已在wd_cnt[100]中？…">
            <a:extLst>
              <a:ext uri="{FF2B5EF4-FFF2-40B4-BE49-F238E27FC236}">
                <a16:creationId xmlns:a16="http://schemas.microsoft.com/office/drawing/2014/main" id="{0C85781D-CE93-4C8F-BD3E-E3EF417EC46C}"/>
              </a:ext>
            </a:extLst>
          </p:cNvPr>
          <p:cNvSpPr/>
          <p:nvPr/>
        </p:nvSpPr>
        <p:spPr>
          <a:xfrm>
            <a:off x="2635955" y="2420337"/>
            <a:ext cx="8760179" cy="5778457"/>
          </a:xfrm>
          <a:prstGeom prst="rect">
            <a:avLst/>
          </a:prstGeom>
          <a:solidFill>
            <a:srgbClr val="D4E3FE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algn="l" defTabSz="577850">
              <a:defRPr sz="3600">
                <a:solidFill>
                  <a:srgbClr val="E324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判断word是否已在wd_cnt中？</a:t>
            </a:r>
          </a:p>
          <a:p>
            <a:pPr algn="l" defTabSz="577850">
              <a:defRPr sz="36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6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是，则将word记录的次数加１，</a:t>
            </a:r>
          </a:p>
          <a:p>
            <a:pPr algn="l" defTabSz="577850">
              <a:defRPr sz="36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6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否，则将word添加到wd_cnt中。</a:t>
            </a:r>
          </a:p>
        </p:txBody>
      </p:sp>
    </p:spTree>
    <p:extLst>
      <p:ext uri="{BB962C8B-B14F-4D97-AF65-F5344CB8AC3E}">
        <p14:creationId xmlns:p14="http://schemas.microsoft.com/office/powerpoint/2010/main" val="4010689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up)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9" grpId="0" animBg="1" advAuto="0"/>
      <p:bldP spid="10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D43D2BC6-064A-4EFC-81B8-34F7D6C3AD0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grpSp>
        <p:nvGrpSpPr>
          <p:cNvPr id="3" name="bool found = false;…">
            <a:extLst>
              <a:ext uri="{FF2B5EF4-FFF2-40B4-BE49-F238E27FC236}">
                <a16:creationId xmlns:a16="http://schemas.microsoft.com/office/drawing/2014/main" id="{1AC80E2C-2902-424C-B34F-EAC59551CC91}"/>
              </a:ext>
            </a:extLst>
          </p:cNvPr>
          <p:cNvGrpSpPr/>
          <p:nvPr/>
        </p:nvGrpSpPr>
        <p:grpSpPr>
          <a:xfrm>
            <a:off x="1358053" y="3868702"/>
            <a:ext cx="9749767" cy="4689405"/>
            <a:chOff x="0" y="0"/>
            <a:chExt cx="9749766" cy="4689404"/>
          </a:xfrm>
        </p:grpSpPr>
        <p:sp>
          <p:nvSpPr>
            <p:cNvPr id="4" name="bool found = false;…">
              <a:extLst>
                <a:ext uri="{FF2B5EF4-FFF2-40B4-BE49-F238E27FC236}">
                  <a16:creationId xmlns:a16="http://schemas.microsoft.com/office/drawing/2014/main" id="{04DE00E9-5828-4E05-A448-5CC58F0DF894}"/>
                </a:ext>
              </a:extLst>
            </p:cNvPr>
            <p:cNvSpPr txBox="1"/>
            <p:nvPr/>
          </p:nvSpPr>
          <p:spPr>
            <a:xfrm>
              <a:off x="50799" y="50800"/>
              <a:ext cx="9648167" cy="45878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2248" tIns="72248" rIns="72248" bIns="72248" numCol="1" anchor="ctr">
              <a:spAutoFit/>
            </a:bodyPr>
            <a:lstStyle/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8A2063"/>
                  </a:solidFill>
                </a:rPr>
                <a:t>bool</a:t>
              </a:r>
              <a:r>
                <a:t> found = </a:t>
              </a:r>
              <a:r>
                <a:rPr>
                  <a:solidFill>
                    <a:srgbClr val="8A2063"/>
                  </a:solidFill>
                </a:rPr>
                <a:t>false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8A2063"/>
                  </a:solidFill>
                </a:rPr>
                <a:t>for</a:t>
              </a:r>
              <a:r>
                <a:t> (</a:t>
              </a:r>
              <a:r>
                <a:rPr>
                  <a:solidFill>
                    <a:srgbClr val="8A2063"/>
                  </a:solidFill>
                </a:rPr>
                <a:t>int</a:t>
              </a:r>
              <a:r>
                <a:t> i=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; i&lt;num; i++) 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{</a:t>
              </a:r>
            </a:p>
            <a:p>
              <a:pPr lvl="2" indent="0"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8A2063"/>
                  </a:solidFill>
                </a:rPr>
                <a:t>if</a:t>
              </a:r>
              <a:r>
                <a:t> (strcmp(word, wd_cnt[i].word) == 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) </a:t>
              </a:r>
            </a:p>
            <a:p>
              <a:pPr lvl="2" indent="0"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wd_cnt[i].count ++;         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found = </a:t>
              </a:r>
              <a:r>
                <a:rPr>
                  <a:solidFill>
                    <a:srgbClr val="8A2063"/>
                  </a:solidFill>
                </a:rPr>
                <a:t>true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solidFill>
                    <a:srgbClr val="8A206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break</a:t>
              </a:r>
              <a:r>
                <a:rPr>
                  <a:solidFill>
                    <a:srgbClr val="000000"/>
                  </a:solidFill>
                </a:rPr>
                <a:t>; </a:t>
              </a:r>
              <a:endParaRPr>
                <a:solidFill>
                  <a:srgbClr val="FF4013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  <a:endParaRPr>
                <a:solidFill>
                  <a:srgbClr val="38571A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 sz="2800">
                  <a:solidFill>
                    <a:srgbClr val="2A7E3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} </a:t>
              </a:r>
              <a:r>
                <a:t>// __for__	</a:t>
              </a:r>
            </a:p>
          </p:txBody>
        </p:sp>
        <p:pic>
          <p:nvPicPr>
            <p:cNvPr id="5" name="bool found = false;… bool found = false;&#10;for (int i=0; i&lt;num; i++) &#10;{&#10;    if (strcmp(word, wd_cnt[i].word) == 0) &#10;    {&#10;        wd_cnt[i].count ++;         &#10;        found = true;&#10;        break; &#10;    }&#10;} // __for__ " descr="bool found = false;… bool found = false;for (int i=0; i&lt;num; i++) {    if (strcmp(word, wd_cnt[i].word) == 0)     {        wd_cnt[i].count ++;                 found = true;        break;     }} // __for__">
              <a:extLst>
                <a:ext uri="{FF2B5EF4-FFF2-40B4-BE49-F238E27FC236}">
                  <a16:creationId xmlns:a16="http://schemas.microsoft.com/office/drawing/2014/main" id="{E90790A8-B205-42BE-BF21-997098E6E62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9749767" cy="4689405"/>
            </a:xfrm>
            <a:prstGeom prst="rect">
              <a:avLst/>
            </a:prstGeom>
            <a:effectLst/>
          </p:spPr>
        </p:pic>
      </p:grpSp>
      <p:sp>
        <p:nvSpPr>
          <p:cNvPr id="6" name="判断word是否已在wd_cnt[100]中？…">
            <a:extLst>
              <a:ext uri="{FF2B5EF4-FFF2-40B4-BE49-F238E27FC236}">
                <a16:creationId xmlns:a16="http://schemas.microsoft.com/office/drawing/2014/main" id="{8A895A3C-F154-4E76-A14A-FF4E39A9AB19}"/>
              </a:ext>
            </a:extLst>
          </p:cNvPr>
          <p:cNvSpPr/>
          <p:nvPr/>
        </p:nvSpPr>
        <p:spPr>
          <a:xfrm>
            <a:off x="1366732" y="415430"/>
            <a:ext cx="9893582" cy="3185782"/>
          </a:xfrm>
          <a:prstGeom prst="rect">
            <a:avLst/>
          </a:prstGeom>
          <a:solidFill>
            <a:srgbClr val="D4E3FE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algn="l" defTabSz="577850">
              <a:defRPr sz="3400" b="0">
                <a:solidFill>
                  <a:srgbClr val="4F7A28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判断word是否已在wd_cnt中？</a:t>
            </a:r>
          </a:p>
          <a:p>
            <a:pPr algn="l" defTabSz="577850"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4800" b="1">
                <a:solidFill>
                  <a:srgbClr val="FF4013"/>
                </a:solidFill>
              </a:rPr>
              <a:t>是，则将word记录的次数加１</a:t>
            </a:r>
            <a:r>
              <a:t>，</a:t>
            </a:r>
          </a:p>
          <a:p>
            <a:pPr algn="l" defTabSz="577850"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2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否，则将word添加到wd_cnt中。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CC661FC6-DEA5-4F97-88E3-BFA76F9141C2}"/>
              </a:ext>
            </a:extLst>
          </p:cNvPr>
          <p:cNvSpPr/>
          <p:nvPr/>
        </p:nvSpPr>
        <p:spPr>
          <a:xfrm>
            <a:off x="3070577" y="6123093"/>
            <a:ext cx="4641992" cy="596054"/>
          </a:xfrm>
          <a:prstGeom prst="roundRect">
            <a:avLst>
              <a:gd name="adj" fmla="val 23016"/>
            </a:avLst>
          </a:prstGeom>
          <a:solidFill>
            <a:srgbClr val="E4EF65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41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grpSp>
        <p:nvGrpSpPr>
          <p:cNvPr id="372" name="bool found = false;…"/>
          <p:cNvGrpSpPr/>
          <p:nvPr/>
        </p:nvGrpSpPr>
        <p:grpSpPr>
          <a:xfrm>
            <a:off x="2026355" y="3333749"/>
            <a:ext cx="8761996" cy="6337301"/>
            <a:chOff x="0" y="0"/>
            <a:chExt cx="8761994" cy="6337300"/>
          </a:xfrm>
        </p:grpSpPr>
        <p:sp>
          <p:nvSpPr>
            <p:cNvPr id="371" name="bool found = false;…"/>
            <p:cNvSpPr txBox="1"/>
            <p:nvPr/>
          </p:nvSpPr>
          <p:spPr>
            <a:xfrm>
              <a:off x="50800" y="50800"/>
              <a:ext cx="8660395" cy="6235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2248" tIns="72248" rIns="72248" bIns="72248" numCol="1" anchor="ctr">
              <a:spAutoFit/>
            </a:bodyPr>
            <a:lstStyle/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8A2063"/>
                  </a:solidFill>
                </a:rPr>
                <a:t>bool</a:t>
              </a:r>
              <a:r>
                <a:t> found = </a:t>
              </a:r>
              <a:r>
                <a:rPr>
                  <a:solidFill>
                    <a:srgbClr val="8A2063"/>
                  </a:solidFill>
                </a:rPr>
                <a:t>false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8A2063"/>
                  </a:solidFill>
                </a:rPr>
                <a:t>for</a:t>
              </a:r>
              <a:r>
                <a:t> (</a:t>
              </a:r>
              <a:r>
                <a:rPr>
                  <a:solidFill>
                    <a:srgbClr val="8A2063"/>
                  </a:solidFill>
                </a:rPr>
                <a:t>int</a:t>
              </a:r>
              <a:r>
                <a:t> i=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; i&lt;num; i++) 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{</a:t>
              </a:r>
            </a:p>
            <a:p>
              <a:pPr lvl="2" indent="0"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8A2063"/>
                  </a:solidFill>
                </a:rPr>
                <a:t>if</a:t>
              </a:r>
              <a:r>
                <a:t> (strcmp(word, wd_cnt[i].word) == </a:t>
              </a:r>
              <a:r>
                <a:rPr>
                  <a:solidFill>
                    <a:srgbClr val="0433FF"/>
                  </a:solidFill>
                </a:rPr>
                <a:t>0</a:t>
              </a:r>
              <a:r>
                <a:t>) </a:t>
              </a:r>
            </a:p>
            <a:p>
              <a:pPr lvl="2" indent="0"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wd_cnt[i].count ++;         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found = </a:t>
              </a:r>
              <a:r>
                <a:rPr>
                  <a:solidFill>
                    <a:srgbClr val="8A2063"/>
                  </a:solidFill>
                </a:rPr>
                <a:t>true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8A206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break</a:t>
              </a:r>
              <a:r>
                <a:rPr>
                  <a:solidFill>
                    <a:srgbClr val="000000"/>
                  </a:solidFill>
                </a:rPr>
                <a:t>; </a:t>
              </a:r>
              <a:endParaRPr>
                <a:solidFill>
                  <a:srgbClr val="FF4013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  <a:endParaRPr>
                <a:solidFill>
                  <a:srgbClr val="38571A"/>
                </a:solidFill>
              </a:endParaRP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solidFill>
                    <a:srgbClr val="2A7E3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} </a:t>
              </a:r>
              <a:r>
                <a:t>// __for__	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8A2063"/>
                  </a:solidFill>
                </a:rPr>
                <a:t>if</a:t>
              </a:r>
              <a:r>
                <a:t> (!found) {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strcpy(wd_cnt[num].word, word);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wd_cnt[num].count = </a:t>
              </a:r>
              <a:r>
                <a:rPr>
                  <a:solidFill>
                    <a:srgbClr val="0433FF"/>
                  </a:solidFill>
                </a:rPr>
                <a:t>1</a:t>
              </a:r>
              <a:r>
                <a:t>;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num++; </a:t>
              </a:r>
              <a:r>
                <a:rPr>
                  <a:solidFill>
                    <a:srgbClr val="E32400"/>
                  </a:solidFill>
                </a:rPr>
                <a:t>// 为什么要加１呢？</a:t>
              </a:r>
            </a:p>
            <a:p>
              <a:pPr algn="l" defTabSz="650240">
                <a:tabLst>
                  <a:tab pos="774700" algn="l"/>
                  <a:tab pos="1549400" algn="l"/>
                  <a:tab pos="2336800" algn="l"/>
                  <a:tab pos="3111500" algn="l"/>
                  <a:tab pos="3898900" algn="l"/>
                  <a:tab pos="4673600" algn="l"/>
                  <a:tab pos="5461000" algn="l"/>
                  <a:tab pos="6235700" algn="l"/>
                  <a:tab pos="7023100" algn="l"/>
                  <a:tab pos="7797800" algn="l"/>
                  <a:tab pos="8572500" algn="l"/>
                  <a:tab pos="9359900" algn="l"/>
                  <a:tab pos="10134600" algn="l"/>
                  <a:tab pos="10922000" algn="l"/>
                  <a:tab pos="11696700" algn="l"/>
                  <a:tab pos="12484100" algn="l"/>
                  <a:tab pos="13258800" algn="l"/>
                  <a:tab pos="14046200" algn="l"/>
                  <a:tab pos="14820900" algn="l"/>
                  <a:tab pos="15595600" algn="l"/>
                  <a:tab pos="16383000" algn="l"/>
                  <a:tab pos="17157700" algn="l"/>
                  <a:tab pos="17945100" algn="l"/>
                  <a:tab pos="18719800" algn="l"/>
                  <a:tab pos="19507200" algn="l"/>
                  <a:tab pos="20281900" algn="l"/>
                  <a:tab pos="21069300" algn="l"/>
                  <a:tab pos="21844000" algn="l"/>
                  <a:tab pos="22631400" algn="l"/>
                  <a:tab pos="23406100" algn="l"/>
                  <a:tab pos="24180800" algn="l"/>
                  <a:tab pos="24968200" algn="l"/>
                </a:tabLst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  <p:pic>
          <p:nvPicPr>
            <p:cNvPr id="370" name="bool found = false;… bool found = false;&#10;for (int i=0; i&lt;num; i++) &#10;{&#10;    if (strcmp(word, wd_cnt[i].word) == 0) &#10;    {&#10;        wd_cnt[i].count ++;         &#10;        found = true;&#10;        break; &#10;    }&#10;} // __for__ &#10;if (!found) {&#10;    strcpy(wd_cnt[num].word, word);&#10;    wd_cnt[num].count = 1;&#10;    num++; // 为什么要加１呢？&#10;}" descr="bool found = false;… bool found = false;for (int i=0; i&lt;num; i++) {    if (strcmp(word, wd_cnt[i].word) == 0)     {        wd_cnt[i].count ++;                 found = true;        break;     }} // __for__if (!found) {    strcpy(wd_cnt[num].word, word);    wd_cnt[num].count = 1;    num++; // 为什么要加１呢？}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761995" cy="6337300"/>
            </a:xfrm>
            <a:prstGeom prst="rect">
              <a:avLst/>
            </a:prstGeom>
            <a:effectLst/>
          </p:spPr>
        </p:pic>
      </p:grpSp>
      <p:sp>
        <p:nvSpPr>
          <p:cNvPr id="373" name="判断word是否已在wd_cnt[100]中？…"/>
          <p:cNvSpPr/>
          <p:nvPr/>
        </p:nvSpPr>
        <p:spPr>
          <a:xfrm>
            <a:off x="2067116" y="40145"/>
            <a:ext cx="8963873" cy="3111277"/>
          </a:xfrm>
          <a:prstGeom prst="rect">
            <a:avLst/>
          </a:prstGeom>
          <a:solidFill>
            <a:srgbClr val="D4E3FE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algn="l" defTabSz="577850">
              <a:defRPr sz="3400" b="0">
                <a:solidFill>
                  <a:srgbClr val="4F7A28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判断word是否已在wd_cnt[100]中？</a:t>
            </a:r>
          </a:p>
          <a:p>
            <a:pPr algn="l" defTabSz="577850">
              <a:defRPr sz="34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400" b="0">
                <a:solidFill>
                  <a:srgbClr val="38571A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是，则将word记录的次数加１，</a:t>
            </a:r>
          </a:p>
          <a:p>
            <a:pPr algn="l" defTabSz="577850">
              <a:defRPr sz="3400" b="0">
                <a:solidFill>
                  <a:srgbClr val="11053B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577850">
              <a:defRPr sz="3800">
                <a:solidFill>
                  <a:srgbClr val="FF401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否，则将word添加到wd_cnt[100]中。</a:t>
            </a:r>
          </a:p>
        </p:txBody>
      </p:sp>
      <p:sp>
        <p:nvSpPr>
          <p:cNvPr id="374" name="圆角矩形"/>
          <p:cNvSpPr/>
          <p:nvPr/>
        </p:nvSpPr>
        <p:spPr>
          <a:xfrm>
            <a:off x="2026355" y="7448408"/>
            <a:ext cx="8489245" cy="1887089"/>
          </a:xfrm>
          <a:prstGeom prst="roundRect">
            <a:avLst>
              <a:gd name="adj" fmla="val 9518"/>
            </a:avLst>
          </a:prstGeom>
          <a:solidFill>
            <a:srgbClr val="E4EF65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up)">
                                      <p:cBhvr>
                                        <p:cTn id="6" dur="1000" fill="hold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B3E0AF-CBC8-4895-85CB-3AA5E084C3C5}"/>
              </a:ext>
            </a:extLst>
          </p:cNvPr>
          <p:cNvGrpSpPr/>
          <p:nvPr/>
        </p:nvGrpSpPr>
        <p:grpSpPr>
          <a:xfrm>
            <a:off x="780061" y="371967"/>
            <a:ext cx="11393878" cy="9009665"/>
            <a:chOff x="780061" y="371967"/>
            <a:chExt cx="11393878" cy="9009665"/>
          </a:xfrm>
        </p:grpSpPr>
        <p:grpSp>
          <p:nvGrpSpPr>
            <p:cNvPr id="2" name="int main()…">
              <a:extLst>
                <a:ext uri="{FF2B5EF4-FFF2-40B4-BE49-F238E27FC236}">
                  <a16:creationId xmlns:a16="http://schemas.microsoft.com/office/drawing/2014/main" id="{86E97121-B166-47CF-A8DA-38C8D422F303}"/>
                </a:ext>
              </a:extLst>
            </p:cNvPr>
            <p:cNvGrpSpPr/>
            <p:nvPr/>
          </p:nvGrpSpPr>
          <p:grpSpPr>
            <a:xfrm>
              <a:off x="780061" y="371967"/>
              <a:ext cx="11393878" cy="9009665"/>
              <a:chOff x="-386645" y="-1"/>
              <a:chExt cx="11393877" cy="9009663"/>
            </a:xfrm>
          </p:grpSpPr>
          <p:sp>
            <p:nvSpPr>
              <p:cNvPr id="3" name="int main()…">
                <a:extLst>
                  <a:ext uri="{FF2B5EF4-FFF2-40B4-BE49-F238E27FC236}">
                    <a16:creationId xmlns:a16="http://schemas.microsoft.com/office/drawing/2014/main" id="{D68A7E8E-820C-4F26-AD06-0C4C28A48799}"/>
                  </a:ext>
                </a:extLst>
              </p:cNvPr>
              <p:cNvSpPr txBox="1"/>
              <p:nvPr/>
            </p:nvSpPr>
            <p:spPr>
              <a:xfrm>
                <a:off x="25400" y="369228"/>
                <a:ext cx="10981832" cy="82712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>
                    <a:solidFill>
                      <a:srgbClr val="8A2063"/>
                    </a:solidFill>
                  </a:rPr>
                  <a:t>int</a:t>
                </a:r>
                <a:r>
                  <a:t> main()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{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  <a:r>
                  <a:rPr>
                    <a:solidFill>
                      <a:srgbClr val="8A2063"/>
                    </a:solidFill>
                  </a:rPr>
                  <a:t>int</a:t>
                </a:r>
                <a:r>
                  <a:t> num = </a:t>
                </a:r>
                <a:r>
                  <a:rPr>
                    <a:solidFill>
                      <a:srgbClr val="0433FF"/>
                    </a:solidFill>
                  </a:rPr>
                  <a:t>0</a:t>
                </a:r>
                <a:r>
                  <a:t>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  <a:r>
                  <a:rPr lang="en-US"/>
                  <a:t>vector&lt;</a:t>
                </a:r>
                <a:r>
                  <a:t>word_count</a:t>
                </a:r>
                <a:r>
                  <a:rPr lang="en-US"/>
                  <a:t>&gt;</a:t>
                </a:r>
                <a:r>
                  <a:t> wd_cnt</a:t>
                </a:r>
                <a:r>
                  <a:rPr lang="en-US"/>
                  <a:t>(</a:t>
                </a:r>
                <a:r>
                  <a:rPr>
                    <a:solidFill>
                      <a:srgbClr val="0433FF"/>
                    </a:solidFill>
                  </a:rPr>
                  <a:t>100</a:t>
                </a:r>
                <a:r>
                  <a:rPr lang="en-US"/>
                  <a:t>)</a:t>
                </a:r>
                <a:r>
                  <a:t>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  <a:r>
                  <a:rPr>
                    <a:solidFill>
                      <a:srgbClr val="8A2063"/>
                    </a:solidFill>
                  </a:rPr>
                  <a:t>char</a:t>
                </a:r>
                <a:r>
                  <a:t> file_name[</a:t>
                </a:r>
                <a:r>
                  <a:rPr>
                    <a:solidFill>
                      <a:srgbClr val="0433FF"/>
                    </a:solidFill>
                  </a:rPr>
                  <a:t>10</a:t>
                </a:r>
                <a:r>
                  <a:t>];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solidFill>
                      <a:srgbClr val="9D211A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>
                    <a:solidFill>
                      <a:srgbClr val="000000"/>
                    </a:solidFill>
                  </a:rPr>
                  <a:t>	cout &lt;&lt; </a:t>
                </a:r>
                <a:r>
                  <a:t>"Please input file name:"</a:t>
                </a:r>
                <a:r>
                  <a:rPr>
                    <a:solidFill>
                      <a:srgbClr val="000000"/>
                    </a:solidFill>
                  </a:rPr>
                  <a:t> &lt;&lt; endl;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cin &gt;&gt; file_name;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fstream fin;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fin.open(file_name);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  <a:endParaRPr>
                  <a:solidFill>
                    <a:srgbClr val="8A2063"/>
                  </a:solidFill>
                </a:endParaRP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solidFill>
                    <a:srgbClr val="8A2063"/>
                  </a:solidFill>
                </a:endParaRP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endParaRPr>
                  <a:solidFill>
                    <a:srgbClr val="8A2063"/>
                  </a:solidFill>
                </a:endParaRP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>
                    <a:solidFill>
                      <a:srgbClr val="8A2063"/>
                    </a:solidFill>
                  </a:rPr>
                  <a:t>	</a:t>
                </a:r>
                <a:r>
                  <a:t>fin.close();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</a:t>
                </a:r>
                <a:r>
                  <a:rPr>
                    <a:solidFill>
                      <a:srgbClr val="8A2063"/>
                    </a:solidFill>
                  </a:rPr>
                  <a:t>for</a:t>
                </a:r>
                <a:r>
                  <a:t> (</a:t>
                </a:r>
                <a:r>
                  <a:rPr>
                    <a:solidFill>
                      <a:srgbClr val="8A2063"/>
                    </a:solidFill>
                  </a:rPr>
                  <a:t>int</a:t>
                </a:r>
                <a:r>
                  <a:t> i=</a:t>
                </a:r>
                <a:r>
                  <a:rPr>
                    <a:solidFill>
                      <a:srgbClr val="0433FF"/>
                    </a:solidFill>
                  </a:rPr>
                  <a:t>0</a:t>
                </a:r>
                <a:r>
                  <a:t>; i&lt;num; i++)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	cout &lt;&lt; wd_cnt[i].word &lt;&lt; </a:t>
                </a:r>
                <a:r>
                  <a:rPr>
                    <a:solidFill>
                      <a:srgbClr val="0433FF"/>
                    </a:solidFill>
                  </a:rPr>
                  <a:t>' '</a:t>
                </a:r>
                <a:r>
                  <a:t> 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             &lt;&lt; wd_cnt[i].count &lt;&lt; endl;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		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solidFill>
                      <a:srgbClr val="8A2063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rPr>
                    <a:solidFill>
                      <a:srgbClr val="000000"/>
                    </a:solidFill>
                  </a:rPr>
                  <a:t>	</a:t>
                </a:r>
                <a:r>
                  <a:t>return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433FF"/>
                    </a:solidFill>
                  </a:rPr>
                  <a:t>0</a:t>
                </a:r>
                <a:r>
                  <a:rPr>
                    <a:solidFill>
                      <a:srgbClr val="000000"/>
                    </a:solidFill>
                  </a:rPr>
                  <a:t>;</a:t>
                </a:r>
              </a:p>
              <a:p>
                <a:pPr algn="l" defTabSz="650240">
                  <a:tabLst>
                    <a:tab pos="774700" algn="l"/>
                    <a:tab pos="1549400" algn="l"/>
                    <a:tab pos="2336800" algn="l"/>
                    <a:tab pos="3111500" algn="l"/>
                    <a:tab pos="3898900" algn="l"/>
                    <a:tab pos="4673600" algn="l"/>
                    <a:tab pos="5461000" algn="l"/>
                    <a:tab pos="6235700" algn="l"/>
                    <a:tab pos="7023100" algn="l"/>
                    <a:tab pos="7797800" algn="l"/>
                    <a:tab pos="8572500" algn="l"/>
                    <a:tab pos="9359900" algn="l"/>
                    <a:tab pos="10134600" algn="l"/>
                    <a:tab pos="10922000" algn="l"/>
                    <a:tab pos="11696700" algn="l"/>
                    <a:tab pos="12484100" algn="l"/>
                    <a:tab pos="13258800" algn="l"/>
                    <a:tab pos="14046200" algn="l"/>
                    <a:tab pos="14820900" algn="l"/>
                    <a:tab pos="15595600" algn="l"/>
                    <a:tab pos="16383000" algn="l"/>
                    <a:tab pos="17157700" algn="l"/>
                    <a:tab pos="17945100" algn="l"/>
                    <a:tab pos="18719800" algn="l"/>
                    <a:tab pos="19507200" algn="l"/>
                    <a:tab pos="20281900" algn="l"/>
                    <a:tab pos="21069300" algn="l"/>
                    <a:tab pos="21844000" algn="l"/>
                    <a:tab pos="22631400" algn="l"/>
                    <a:tab pos="23406100" algn="l"/>
                    <a:tab pos="24180800" algn="l"/>
                    <a:tab pos="24968200" algn="l"/>
                  </a:tabLst>
                  <a:defRPr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}</a:t>
                </a:r>
              </a:p>
            </p:txBody>
          </p:sp>
          <p:pic>
            <p:nvPicPr>
              <p:cNvPr id="4" name="int main()… int main()&#10;{&#10; int num = 0;&#10; word_count wd_cnt[100];&#10; &#10; char file_name[10];&#10; cout &lt;&lt; &quot;Please input file name:&quot; &lt;&lt; endl;&#10; cin &gt;&gt; file_name;&#10; &#10; fstream fin;&#10; fin.open(file_name);&#10; &#10;&#10;&#10; fin.close();&#10; &#10; for (int i=0; i&lt;num; i++)&#10;  cout &lt;&lt; wd_cnt[i].word &lt;&lt; ' ' &#10;             &lt;&lt; wd_cnt[i].count &lt;&lt; endl;&#10;  &#10; return 0;&#10;}" descr="int main()… int main(){int num = 0;word_count wd_cnt[100];char file_name[10];cout &lt;&lt; &quot;Please input file name:&quot; &lt;&lt; endl;cin &gt;&gt; file_name;fstream fin;fin.open(file_name);fin.close();for (int i=0; i&lt;num; i++)cout &lt;&lt; wd_cnt[i].word &lt;&lt; ' '              &lt;&lt; wd_cnt[i].count &lt;&lt; endl;return 0;}">
                <a:extLst>
                  <a:ext uri="{FF2B5EF4-FFF2-40B4-BE49-F238E27FC236}">
                    <a16:creationId xmlns:a16="http://schemas.microsoft.com/office/drawing/2014/main" id="{1B29F8BA-7138-4726-953B-DC578919BB9F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86645" y="-1"/>
                <a:ext cx="11032632" cy="9009663"/>
              </a:xfrm>
              <a:prstGeom prst="rect">
                <a:avLst/>
              </a:prstGeom>
              <a:effectLst/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E3C15DC-8D3D-48A5-B471-DDDC3AC6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9314" y="3105150"/>
              <a:ext cx="8753475" cy="3429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AC516EA-3593-44E9-A90F-CD832DA46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14" y="4929054"/>
            <a:ext cx="2504310" cy="1038665"/>
          </a:xfrm>
          <a:prstGeom prst="rect">
            <a:avLst/>
          </a:prstGeom>
        </p:spPr>
      </p:pic>
      <p:sp>
        <p:nvSpPr>
          <p:cNvPr id="6" name="幻灯片编号">
            <a:extLst>
              <a:ext uri="{FF2B5EF4-FFF2-40B4-BE49-F238E27FC236}">
                <a16:creationId xmlns:a16="http://schemas.microsoft.com/office/drawing/2014/main" id="{8622329E-0C46-C5C9-E537-2BC4023931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87331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5ED31BC7-58F6-434A-A4A3-2C4A0E33D6F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3" name="#include &lt;iostream&gt;…">
            <a:extLst>
              <a:ext uri="{FF2B5EF4-FFF2-40B4-BE49-F238E27FC236}">
                <a16:creationId xmlns:a16="http://schemas.microsoft.com/office/drawing/2014/main" id="{B3EFD7F7-E39D-4BF8-BF42-5973FF922D92}"/>
              </a:ext>
            </a:extLst>
          </p:cNvPr>
          <p:cNvSpPr txBox="1"/>
          <p:nvPr/>
        </p:nvSpPr>
        <p:spPr>
          <a:xfrm>
            <a:off x="1932657" y="2532"/>
            <a:ext cx="7442776" cy="9748536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/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7C492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#include &lt;iostream&gt;</a:t>
            </a: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7C492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#include &lt;fstream&gt;</a:t>
            </a:r>
            <a:endParaRPr lang="en-US"/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7C492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/>
              <a:t>#include &lt;cstring&gt;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7C492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>
                <a:solidFill>
                  <a:srgbClr val="000000"/>
                </a:solidFill>
              </a:rPr>
              <a:t>#include &lt;vector&gt;</a:t>
            </a: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8A206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using</a:t>
            </a:r>
            <a:r>
              <a:rPr>
                <a:solidFill>
                  <a:srgbClr val="000000"/>
                </a:solidFill>
              </a:rPr>
              <a:t> </a:t>
            </a:r>
            <a:r>
              <a:t>namespace</a:t>
            </a:r>
            <a:r>
              <a:rPr>
                <a:solidFill>
                  <a:srgbClr val="000000"/>
                </a:solidFill>
              </a:rPr>
              <a:t> std;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</a:rPr>
              <a:t>struct</a:t>
            </a:r>
            <a:r>
              <a:t> word_count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char</a:t>
            </a:r>
            <a:r>
              <a:t> word[</a:t>
            </a:r>
            <a:r>
              <a:rPr>
                <a:solidFill>
                  <a:srgbClr val="0433FF"/>
                </a:solidFill>
              </a:rPr>
              <a:t>20</a:t>
            </a:r>
            <a:r>
              <a:t>];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int</a:t>
            </a:r>
            <a:r>
              <a:t> count;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</a:rPr>
              <a:t>int</a:t>
            </a:r>
            <a:r>
              <a:t> main()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int</a:t>
            </a:r>
            <a:r>
              <a:t> num = </a:t>
            </a:r>
            <a:r>
              <a:rPr>
                <a:solidFill>
                  <a:srgbClr val="0433FF"/>
                </a:solidFill>
              </a:rPr>
              <a:t>0</a:t>
            </a:r>
            <a: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lang="en-US"/>
              <a:t>vector&lt;</a:t>
            </a:r>
            <a:r>
              <a:t>word_count</a:t>
            </a:r>
            <a:r>
              <a:rPr lang="en-US"/>
              <a:t>&gt;</a:t>
            </a:r>
            <a:r>
              <a:t> wd_cnt</a:t>
            </a:r>
            <a:r>
              <a:rPr lang="en-US"/>
              <a:t>(</a:t>
            </a:r>
            <a:r>
              <a:rPr>
                <a:solidFill>
                  <a:srgbClr val="0433FF"/>
                </a:solidFill>
              </a:rPr>
              <a:t>100</a:t>
            </a:r>
            <a:r>
              <a:rPr lang="en-US"/>
              <a:t>)</a:t>
            </a:r>
            <a: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char</a:t>
            </a:r>
            <a:r>
              <a:t> file_name[</a:t>
            </a:r>
            <a:r>
              <a:rPr>
                <a:solidFill>
                  <a:srgbClr val="0433FF"/>
                </a:solidFill>
              </a:rPr>
              <a:t>10</a:t>
            </a:r>
            <a:r>
              <a:t>];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cout &lt;&lt; </a:t>
            </a:r>
            <a:r>
              <a:t>"Please input file name:"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cin &gt;&gt; file_name;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fstream fin;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fin.open(file_name);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while</a:t>
            </a:r>
            <a:r>
              <a:t> (!fin.eof())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char</a:t>
            </a:r>
            <a:r>
              <a:t> word[</a:t>
            </a:r>
            <a:r>
              <a:rPr>
                <a:solidFill>
                  <a:srgbClr val="0433FF"/>
                </a:solidFill>
              </a:rPr>
              <a:t>20</a:t>
            </a:r>
            <a:r>
              <a:t>];	fin &gt;&gt; word;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bool</a:t>
            </a:r>
            <a:r>
              <a:t> found = </a:t>
            </a:r>
            <a:r>
              <a:rPr>
                <a:solidFill>
                  <a:srgbClr val="8A2063"/>
                </a:solidFill>
              </a:rPr>
              <a:t>false</a:t>
            </a:r>
            <a: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for</a:t>
            </a:r>
            <a:r>
              <a:t> (</a:t>
            </a:r>
            <a:r>
              <a:rPr>
                <a:solidFill>
                  <a:srgbClr val="8A2063"/>
                </a:solidFill>
              </a:rPr>
              <a:t>int</a:t>
            </a:r>
            <a:r>
              <a:t> i=</a:t>
            </a:r>
            <a:r>
              <a:rPr>
                <a:solidFill>
                  <a:srgbClr val="0433FF"/>
                </a:solidFill>
              </a:rPr>
              <a:t>0</a:t>
            </a:r>
            <a:r>
              <a:t>; i&lt;num; i++)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</a:t>
            </a:r>
            <a:r>
              <a:rPr>
                <a:solidFill>
                  <a:srgbClr val="8A2063"/>
                </a:solidFill>
              </a:rPr>
              <a:t>if</a:t>
            </a:r>
            <a:r>
              <a:t> (strcmp(word, wd_cnt[i].word) == </a:t>
            </a:r>
            <a:r>
              <a:rPr>
                <a:solidFill>
                  <a:srgbClr val="0433FF"/>
                </a:solidFill>
              </a:rPr>
              <a:t>0</a:t>
            </a:r>
            <a:r>
              <a:t>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	wd_cnt[i].count ++;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	found = </a:t>
            </a:r>
            <a:r>
              <a:rPr>
                <a:solidFill>
                  <a:srgbClr val="8A2063"/>
                </a:solidFill>
              </a:rPr>
              <a:t>true</a:t>
            </a:r>
            <a: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8A206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t>break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}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	} </a:t>
            </a:r>
            <a:r>
              <a:t>// __for__</a:t>
            </a: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if</a:t>
            </a:r>
            <a:r>
              <a:t> (!found)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strcpy(wd_cnt[num].word, word);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wd_cnt[num].count = </a:t>
            </a:r>
            <a:r>
              <a:rPr>
                <a:solidFill>
                  <a:srgbClr val="0433FF"/>
                </a:solidFill>
              </a:rPr>
              <a:t>1</a:t>
            </a:r>
            <a: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	num++;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}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} </a:t>
            </a:r>
            <a:r>
              <a:t>// __while__</a:t>
            </a: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fin.close();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for</a:t>
            </a:r>
            <a:r>
              <a:t> (</a:t>
            </a:r>
            <a:r>
              <a:rPr>
                <a:solidFill>
                  <a:srgbClr val="8A2063"/>
                </a:solidFill>
              </a:rPr>
              <a:t>int</a:t>
            </a:r>
            <a:r>
              <a:t> i=</a:t>
            </a:r>
            <a:r>
              <a:rPr>
                <a:solidFill>
                  <a:srgbClr val="0433FF"/>
                </a:solidFill>
              </a:rPr>
              <a:t>0</a:t>
            </a:r>
            <a:r>
              <a:t>; i&lt;num; i++)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		cout &lt;&lt; wd_cnt[i].word &lt;&lt; </a:t>
            </a:r>
            <a:r>
              <a:rPr>
                <a:solidFill>
                  <a:srgbClr val="0433FF"/>
                </a:solidFill>
              </a:rPr>
              <a:t>' '</a:t>
            </a:r>
            <a:r>
              <a:t> 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&lt;&lt; wd_cnt[i].count &lt;&lt; endl;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solidFill>
                  <a:srgbClr val="8A206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433FF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16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" name="version 1">
            <a:extLst>
              <a:ext uri="{FF2B5EF4-FFF2-40B4-BE49-F238E27FC236}">
                <a16:creationId xmlns:a16="http://schemas.microsoft.com/office/drawing/2014/main" id="{CFF0403E-49E5-4EF3-A23C-34012109F11A}"/>
              </a:ext>
            </a:extLst>
          </p:cNvPr>
          <p:cNvSpPr txBox="1"/>
          <p:nvPr/>
        </p:nvSpPr>
        <p:spPr>
          <a:xfrm>
            <a:off x="10436350" y="199558"/>
            <a:ext cx="2321183" cy="730683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version 1</a:t>
            </a:r>
            <a:r>
              <a:rPr lang="en-US"/>
              <a:t>.0</a:t>
            </a:r>
            <a:endParaRPr/>
          </a:p>
        </p:txBody>
      </p:sp>
      <p:sp>
        <p:nvSpPr>
          <p:cNvPr id="5" name="线条">
            <a:extLst>
              <a:ext uri="{FF2B5EF4-FFF2-40B4-BE49-F238E27FC236}">
                <a16:creationId xmlns:a16="http://schemas.microsoft.com/office/drawing/2014/main" id="{630C5E4E-3522-48AA-8B1F-CB8F26705C86}"/>
              </a:ext>
            </a:extLst>
          </p:cNvPr>
          <p:cNvSpPr/>
          <p:nvPr/>
        </p:nvSpPr>
        <p:spPr>
          <a:xfrm flipH="1">
            <a:off x="1952034" y="199558"/>
            <a:ext cx="1" cy="9427611"/>
          </a:xfrm>
          <a:prstGeom prst="line">
            <a:avLst/>
          </a:prstGeom>
          <a:ln w="12700">
            <a:solidFill>
              <a:srgbClr val="D29D00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线条">
            <a:extLst>
              <a:ext uri="{FF2B5EF4-FFF2-40B4-BE49-F238E27FC236}">
                <a16:creationId xmlns:a16="http://schemas.microsoft.com/office/drawing/2014/main" id="{3438C041-09CC-4D15-95E4-CA96271272A2}"/>
              </a:ext>
            </a:extLst>
          </p:cNvPr>
          <p:cNvSpPr/>
          <p:nvPr/>
        </p:nvSpPr>
        <p:spPr>
          <a:xfrm flipH="1">
            <a:off x="2727395" y="2526921"/>
            <a:ext cx="1" cy="6810377"/>
          </a:xfrm>
          <a:prstGeom prst="line">
            <a:avLst/>
          </a:prstGeom>
          <a:ln w="12700">
            <a:solidFill>
              <a:srgbClr val="D29D00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CC4FC09A-6FD5-4A2D-B21A-C35D4C3006E8}"/>
              </a:ext>
            </a:extLst>
          </p:cNvPr>
          <p:cNvSpPr/>
          <p:nvPr/>
        </p:nvSpPr>
        <p:spPr>
          <a:xfrm flipH="1">
            <a:off x="3504070" y="4572477"/>
            <a:ext cx="1" cy="3448068"/>
          </a:xfrm>
          <a:prstGeom prst="line">
            <a:avLst/>
          </a:prstGeom>
          <a:ln w="12700">
            <a:solidFill>
              <a:srgbClr val="D29D00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878201BD-305E-43EC-ADC6-2BFA4F2A0508}"/>
              </a:ext>
            </a:extLst>
          </p:cNvPr>
          <p:cNvSpPr/>
          <p:nvPr/>
        </p:nvSpPr>
        <p:spPr>
          <a:xfrm>
            <a:off x="4280746" y="5352635"/>
            <a:ext cx="1" cy="1155019"/>
          </a:xfrm>
          <a:prstGeom prst="line">
            <a:avLst/>
          </a:prstGeom>
          <a:ln w="12700">
            <a:solidFill>
              <a:srgbClr val="D29D00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D000AFDD-4BA1-4352-9021-643D8A3189C9}"/>
              </a:ext>
            </a:extLst>
          </p:cNvPr>
          <p:cNvSpPr/>
          <p:nvPr/>
        </p:nvSpPr>
        <p:spPr>
          <a:xfrm>
            <a:off x="4262684" y="7080391"/>
            <a:ext cx="1" cy="738150"/>
          </a:xfrm>
          <a:prstGeom prst="line">
            <a:avLst/>
          </a:prstGeom>
          <a:ln w="12700">
            <a:solidFill>
              <a:srgbClr val="D29D00"/>
            </a:solidFill>
            <a:custDash>
              <a:ds d="200000" sp="200000"/>
            </a:custDash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读取文件内容统计单词频度">
            <a:extLst>
              <a:ext uri="{FF2B5EF4-FFF2-40B4-BE49-F238E27FC236}">
                <a16:creationId xmlns:a16="http://schemas.microsoft.com/office/drawing/2014/main" id="{6AEE239C-8127-4AE7-8FE1-E8555CDEA4D2}"/>
              </a:ext>
            </a:extLst>
          </p:cNvPr>
          <p:cNvSpPr/>
          <p:nvPr/>
        </p:nvSpPr>
        <p:spPr>
          <a:xfrm>
            <a:off x="2727395" y="4298630"/>
            <a:ext cx="6593901" cy="3869916"/>
          </a:xfrm>
          <a:prstGeom prst="rect">
            <a:avLst/>
          </a:prstGeom>
          <a:blipFill>
            <a:blip r:embed="rId2"/>
          </a:blipFill>
          <a:ln w="3175">
            <a:solidFill>
              <a:srgbClr val="000000"/>
            </a:solidFill>
            <a:miter lim="400000"/>
          </a:ln>
        </p:spPr>
        <p:txBody>
          <a:bodyPr lIns="72248" tIns="72248" rIns="72248" bIns="72248" anchor="ctr"/>
          <a:lstStyle>
            <a:lvl1pPr defTabSz="577850">
              <a:defRPr sz="76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读取文件内容统计单词频度</a:t>
            </a:r>
          </a:p>
        </p:txBody>
      </p:sp>
      <p:pic>
        <p:nvPicPr>
          <p:cNvPr id="11" name="矩形 矩形" descr="矩形 矩形">
            <a:extLst>
              <a:ext uri="{FF2B5EF4-FFF2-40B4-BE49-F238E27FC236}">
                <a16:creationId xmlns:a16="http://schemas.microsoft.com/office/drawing/2014/main" id="{4A0E87FF-FD07-416F-9092-6FCBF543AF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75885" y="4243690"/>
            <a:ext cx="6718925" cy="39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92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409" name="Version 1.0 的输出"/>
          <p:cNvSpPr>
            <a:spLocks noGrp="1"/>
          </p:cNvSpPr>
          <p:nvPr>
            <p:ph type="title"/>
          </p:nvPr>
        </p:nvSpPr>
        <p:spPr>
          <a:xfrm>
            <a:off x="547201" y="354125"/>
            <a:ext cx="4431199" cy="1152045"/>
          </a:xfrm>
          <a:prstGeom prst="rect">
            <a:avLst/>
          </a:prstGeom>
        </p:spPr>
        <p:txBody>
          <a:bodyPr/>
          <a:lstStyle/>
          <a:p>
            <a:r>
              <a:t>Version 1.0 的输出</a:t>
            </a:r>
          </a:p>
        </p:txBody>
      </p:sp>
      <p:sp>
        <p:nvSpPr>
          <p:cNvPr id="410" name="If 1…"/>
          <p:cNvSpPr txBox="1"/>
          <p:nvPr/>
        </p:nvSpPr>
        <p:spPr>
          <a:xfrm>
            <a:off x="2962204" y="2164873"/>
            <a:ext cx="7080392" cy="7351326"/>
          </a:xfrm>
          <a:prstGeom prst="rect">
            <a:avLst/>
          </a:prstGeom>
          <a:ln w="12700">
            <a:miter lim="400000"/>
          </a:ln>
        </p:spPr>
        <p:txBody>
          <a:bodyPr lIns="72248" tIns="72248" rIns="72248" bIns="72248" numCol="2" spcCol="354019" anchor="ctr"/>
          <a:lstStyle/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you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editing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several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files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3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emacs,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each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its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own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buffer,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buffer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point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location.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that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currently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displayed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remembers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where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case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display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again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later. 2</a:t>
            </a:r>
          </a:p>
        </p:txBody>
      </p:sp>
      <p:sp>
        <p:nvSpPr>
          <p:cNvPr id="411" name="椭圆形"/>
          <p:cNvSpPr/>
          <p:nvPr/>
        </p:nvSpPr>
        <p:spPr>
          <a:xfrm>
            <a:off x="8118353" y="2267447"/>
            <a:ext cx="776677" cy="758614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2" name="椭圆形"/>
          <p:cNvSpPr/>
          <p:nvPr/>
        </p:nvSpPr>
        <p:spPr>
          <a:xfrm>
            <a:off x="7470832" y="8380219"/>
            <a:ext cx="776677" cy="758614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3" name="椭圆形"/>
          <p:cNvSpPr/>
          <p:nvPr/>
        </p:nvSpPr>
        <p:spPr>
          <a:xfrm>
            <a:off x="4022179" y="7403789"/>
            <a:ext cx="776677" cy="758615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4" name="椭圆形"/>
          <p:cNvSpPr/>
          <p:nvPr/>
        </p:nvSpPr>
        <p:spPr>
          <a:xfrm>
            <a:off x="3805689" y="5529525"/>
            <a:ext cx="776676" cy="758614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821FE-5972-4256-BCB9-526526EE04A9}"/>
              </a:ext>
            </a:extLst>
          </p:cNvPr>
          <p:cNvSpPr txBox="1"/>
          <p:nvPr/>
        </p:nvSpPr>
        <p:spPr>
          <a:xfrm>
            <a:off x="5418161" y="699314"/>
            <a:ext cx="407996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BUG</a:t>
            </a:r>
            <a:r>
              <a:rPr lang="zh-CN" alt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：部分单词带有标点符号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1C523-13F4-444D-A59E-C88674DB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567599" cy="1152045"/>
          </a:xfrm>
        </p:spPr>
        <p:txBody>
          <a:bodyPr/>
          <a:lstStyle/>
          <a:p>
            <a:pPr algn="r"/>
            <a:r>
              <a:rPr lang="zh-CN" altLang="en-US"/>
              <a:t>停电了怎么办？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8301C8-4559-47AD-B0C6-86CB39CE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5" y="4676639"/>
            <a:ext cx="10295944" cy="444454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DE9493-C848-48F9-BD00-F030E344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54" y="2576404"/>
            <a:ext cx="10295945" cy="96283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6" name="幻灯片编号">
            <a:extLst>
              <a:ext uri="{FF2B5EF4-FFF2-40B4-BE49-F238E27FC236}">
                <a16:creationId xmlns:a16="http://schemas.microsoft.com/office/drawing/2014/main" id="{DD857568-4414-4ED0-A930-FFAE586BC5C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7194" y="9215867"/>
            <a:ext cx="281969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04041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417" name="Version 2.0"/>
          <p:cNvSpPr>
            <a:spLocks noGrp="1"/>
          </p:cNvSpPr>
          <p:nvPr>
            <p:ph type="title"/>
          </p:nvPr>
        </p:nvSpPr>
        <p:spPr>
          <a:xfrm>
            <a:off x="547200" y="354125"/>
            <a:ext cx="7800163" cy="1152045"/>
          </a:xfrm>
          <a:prstGeom prst="rect">
            <a:avLst/>
          </a:prstGeom>
        </p:spPr>
        <p:txBody>
          <a:bodyPr/>
          <a:lstStyle/>
          <a:p>
            <a:r>
              <a:t>Version 2.0</a:t>
            </a:r>
            <a:r>
              <a:rPr lang="en-US"/>
              <a:t> </a:t>
            </a:r>
            <a:r>
              <a:rPr lang="zh-CN" altLang="en-US"/>
              <a:t>： 擦除单词后面的标点</a:t>
            </a:r>
            <a:endParaRPr/>
          </a:p>
        </p:txBody>
      </p:sp>
      <p:sp>
        <p:nvSpPr>
          <p:cNvPr id="419" name="fstream fin;…"/>
          <p:cNvSpPr txBox="1"/>
          <p:nvPr/>
        </p:nvSpPr>
        <p:spPr>
          <a:xfrm>
            <a:off x="3975546" y="4876800"/>
            <a:ext cx="8200814" cy="23428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B0F0"/>
            </a:solidFill>
            <a:prstDash val="dash"/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l" defTabSz="650240">
              <a:lnSpc>
                <a:spcPct val="12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---&gt; added in version 2.0</a:t>
            </a:r>
            <a:endParaRPr>
              <a:solidFill>
                <a:srgbClr val="000000"/>
              </a:solidFill>
            </a:endParaRPr>
          </a:p>
          <a:p>
            <a:pPr algn="l" defTabSz="650240">
              <a:lnSpc>
                <a:spcPct val="12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</a:rPr>
              <a:t>char</a:t>
            </a:r>
            <a:r>
              <a:t>* last_char = word + strlen(word) - </a:t>
            </a:r>
            <a:r>
              <a:rPr>
                <a:solidFill>
                  <a:srgbClr val="0433FF"/>
                </a:solidFill>
              </a:rPr>
              <a:t>1</a:t>
            </a:r>
            <a:r>
              <a:t>;</a:t>
            </a:r>
          </a:p>
          <a:p>
            <a:pPr algn="l" defTabSz="650240">
              <a:lnSpc>
                <a:spcPct val="12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A2063"/>
                </a:solidFill>
                <a:highlight>
                  <a:srgbClr val="FFFF00"/>
                </a:highlight>
              </a:rPr>
              <a:t>if</a:t>
            </a:r>
            <a:r>
              <a:rPr>
                <a:highlight>
                  <a:srgbClr val="FFFF00"/>
                </a:highlight>
              </a:rPr>
              <a:t> (*last_char == </a:t>
            </a:r>
            <a:r>
              <a:rPr>
                <a:solidFill>
                  <a:srgbClr val="0433FF"/>
                </a:solidFill>
                <a:highlight>
                  <a:srgbClr val="FFFF00"/>
                </a:highlight>
              </a:rPr>
              <a:t>'.'</a:t>
            </a:r>
            <a:r>
              <a:rPr>
                <a:highlight>
                  <a:srgbClr val="FFFF00"/>
                </a:highlight>
              </a:rPr>
              <a:t> || *last_char == </a:t>
            </a:r>
            <a:r>
              <a:rPr>
                <a:solidFill>
                  <a:srgbClr val="0433FF"/>
                </a:solidFill>
                <a:highlight>
                  <a:srgbClr val="FFFF00"/>
                </a:highlight>
              </a:rPr>
              <a:t>','</a:t>
            </a:r>
            <a:r>
              <a:rPr>
                <a:highlight>
                  <a:srgbClr val="FFFF00"/>
                </a:highlight>
              </a:rPr>
              <a:t>)</a:t>
            </a:r>
          </a:p>
          <a:p>
            <a:pPr algn="l" defTabSz="650240">
              <a:lnSpc>
                <a:spcPct val="12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/>
              <a:t>    </a:t>
            </a:r>
            <a:r>
              <a:t>*last_char = </a:t>
            </a:r>
            <a:r>
              <a:rPr>
                <a:solidFill>
                  <a:srgbClr val="0433FF"/>
                </a:solidFill>
              </a:rPr>
              <a:t>'\0'</a:t>
            </a:r>
            <a:r>
              <a:t>;</a:t>
            </a:r>
            <a:endParaRPr lang="zh-CN" altLang="en-US"/>
          </a:p>
          <a:p>
            <a:pPr algn="l" defTabSz="650240">
              <a:lnSpc>
                <a:spcPct val="12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/>
              <a:t>// &lt;--- </a:t>
            </a:r>
            <a:r>
              <a:rPr lang="zh-CN" altLang="en-US"/>
              <a:t>“擦除”单词后面的标点</a:t>
            </a:r>
          </a:p>
        </p:txBody>
      </p:sp>
      <p:sp>
        <p:nvSpPr>
          <p:cNvPr id="420" name="int last_idx = strlen(word) - 1;…"/>
          <p:cNvSpPr txBox="1"/>
          <p:nvPr/>
        </p:nvSpPr>
        <p:spPr>
          <a:xfrm>
            <a:off x="3975546" y="7492431"/>
            <a:ext cx="8200814" cy="18694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l" defTabSz="577850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int last_idx = strlen(word) - 1;</a:t>
            </a:r>
          </a:p>
          <a:p>
            <a:pPr algn="l" defTabSz="577850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char last_ch = word[last_idx];</a:t>
            </a:r>
          </a:p>
          <a:p>
            <a:pPr algn="l" defTabSz="577850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ighlight>
                  <a:srgbClr val="FFFF00"/>
                </a:highlight>
              </a:rPr>
              <a:t>if (last_ch == '.' || last_ch == ',')</a:t>
            </a:r>
          </a:p>
          <a:p>
            <a:pPr algn="l" defTabSz="577850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word[last_idx] = '\0';</a:t>
            </a:r>
          </a:p>
        </p:txBody>
      </p:sp>
      <p:sp>
        <p:nvSpPr>
          <p:cNvPr id="421" name="另一种方法"/>
          <p:cNvSpPr txBox="1"/>
          <p:nvPr/>
        </p:nvSpPr>
        <p:spPr>
          <a:xfrm>
            <a:off x="1771055" y="8138762"/>
            <a:ext cx="1223126" cy="576794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endParaRPr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BAC585-F19D-419B-9704-A89F3737BD8F}"/>
              </a:ext>
            </a:extLst>
          </p:cNvPr>
          <p:cNvGrpSpPr/>
          <p:nvPr/>
        </p:nvGrpSpPr>
        <p:grpSpPr>
          <a:xfrm>
            <a:off x="585330" y="2185916"/>
            <a:ext cx="5917070" cy="2291798"/>
            <a:chOff x="585330" y="2331868"/>
            <a:chExt cx="5917070" cy="2291798"/>
          </a:xfrm>
        </p:grpSpPr>
        <p:graphicFrame>
          <p:nvGraphicFramePr>
            <p:cNvPr id="422" name="表格"/>
            <p:cNvGraphicFramePr/>
            <p:nvPr>
              <p:extLst>
                <p:ext uri="{D42A27DB-BD31-4B8C-83A1-F6EECF244321}">
                  <p14:modId xmlns:p14="http://schemas.microsoft.com/office/powerpoint/2010/main" val="860337471"/>
                </p:ext>
              </p:extLst>
            </p:nvPr>
          </p:nvGraphicFramePr>
          <p:xfrm>
            <a:off x="585330" y="2331868"/>
            <a:ext cx="5917070" cy="660964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9170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660964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e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a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c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s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,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26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\0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423" name="last_char"/>
            <p:cNvSpPr txBox="1"/>
            <p:nvPr/>
          </p:nvSpPr>
          <p:spPr>
            <a:xfrm>
              <a:off x="2886314" y="3383415"/>
              <a:ext cx="1918495" cy="54610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2248" tIns="72248" rIns="72248" bIns="72248" anchor="ctr">
              <a:spAutoFit/>
            </a:bodyPr>
            <a:lstStyle>
              <a:lvl1pPr defTabSz="577850">
                <a:defRPr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last_char</a:t>
              </a:r>
            </a:p>
          </p:txBody>
        </p:sp>
        <p:sp>
          <p:nvSpPr>
            <p:cNvPr id="424" name="线条"/>
            <p:cNvSpPr/>
            <p:nvPr/>
          </p:nvSpPr>
          <p:spPr>
            <a:xfrm>
              <a:off x="3845561" y="2988669"/>
              <a:ext cx="1" cy="714443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headEnd type="stealth"/>
            </a:ln>
          </p:spPr>
          <p:txBody>
            <a:bodyPr lIns="72248" tIns="72248" rIns="72248" bIns="72248" anchor="ctr"/>
            <a:lstStyle/>
            <a:p>
              <a:pPr algn="l" defTabSz="650240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aphicFrame>
          <p:nvGraphicFramePr>
            <p:cNvPr id="425" name="表格"/>
            <p:cNvGraphicFramePr/>
            <p:nvPr>
              <p:extLst>
                <p:ext uri="{D42A27DB-BD31-4B8C-83A1-F6EECF244321}">
                  <p14:modId xmlns:p14="http://schemas.microsoft.com/office/powerpoint/2010/main" val="1574920437"/>
                </p:ext>
              </p:extLst>
            </p:nvPr>
          </p:nvGraphicFramePr>
          <p:xfrm>
            <a:off x="585330" y="3962702"/>
            <a:ext cx="5917070" cy="660964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59170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9170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660964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e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a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c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s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solidFill>
                              <a:srgbClr val="FFFFFF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\0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26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1800"/>
                        </a:pPr>
                        <a:r>
                          <a:rPr sz="34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\0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914400" algn="l"/>
                          </a:tabLst>
                          <a:defRPr sz="3400"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13" name="另一种方法">
            <a:extLst>
              <a:ext uri="{FF2B5EF4-FFF2-40B4-BE49-F238E27FC236}">
                <a16:creationId xmlns:a16="http://schemas.microsoft.com/office/drawing/2014/main" id="{3F853446-EA84-4723-A15D-CD298429173A}"/>
              </a:ext>
            </a:extLst>
          </p:cNvPr>
          <p:cNvSpPr txBox="1"/>
          <p:nvPr/>
        </p:nvSpPr>
        <p:spPr>
          <a:xfrm>
            <a:off x="1771055" y="5866408"/>
            <a:ext cx="1223125" cy="576794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另一种方法">
            <a:extLst>
              <a:ext uri="{FF2B5EF4-FFF2-40B4-BE49-F238E27FC236}">
                <a16:creationId xmlns:a16="http://schemas.microsoft.com/office/drawing/2014/main" id="{8024CF1E-B9E8-4CEF-B8F3-9DC630F2B155}"/>
              </a:ext>
            </a:extLst>
          </p:cNvPr>
          <p:cNvSpPr txBox="1"/>
          <p:nvPr/>
        </p:nvSpPr>
        <p:spPr>
          <a:xfrm>
            <a:off x="6754787" y="3947177"/>
            <a:ext cx="399964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2000">
                <a:solidFill>
                  <a:srgbClr val="00B050"/>
                </a:solidFill>
                <a:latin typeface="Lucida Console" panose="020B0609040504020204" pitchFamily="49" charset="0"/>
              </a:defRPr>
            </a:lvl1pPr>
          </a:lstStyle>
          <a:p>
            <a:r>
              <a:rPr lang="zh-CN" altLang="en-US"/>
              <a:t>“擦除” </a:t>
            </a:r>
            <a:r>
              <a:rPr lang="en-US" altLang="zh-CN"/>
              <a:t>—— </a:t>
            </a:r>
            <a:r>
              <a:rPr lang="zh-CN" altLang="en-US"/>
              <a:t>用 </a:t>
            </a:r>
            <a:r>
              <a:rPr lang="en-US" altLang="zh-CN"/>
              <a:t>\0 </a:t>
            </a:r>
            <a:r>
              <a:rPr lang="zh-CN" altLang="en-US"/>
              <a:t>覆盖原有内容</a:t>
            </a:r>
            <a:endParaRPr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51B4A8-818F-41AC-B0D6-C2BBCA43D5DE}"/>
              </a:ext>
            </a:extLst>
          </p:cNvPr>
          <p:cNvSpPr txBox="1"/>
          <p:nvPr/>
        </p:nvSpPr>
        <p:spPr>
          <a:xfrm>
            <a:off x="6754787" y="2316343"/>
            <a:ext cx="542157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2000">
                <a:solidFill>
                  <a:srgbClr val="00B050"/>
                </a:solidFill>
                <a:latin typeface="Lucida Console" panose="020B0609040504020204" pitchFamily="49" charset="0"/>
              </a:rPr>
              <a:t>读入的单词保存在数组中 </a:t>
            </a:r>
            <a:r>
              <a:rPr lang="en-US" altLang="zh-CN" sz="2000">
                <a:solidFill>
                  <a:srgbClr val="00B050"/>
                </a:solidFill>
                <a:latin typeface="Lucida Console" panose="020B0609040504020204" pitchFamily="49" charset="0"/>
              </a:rPr>
              <a:t>char word[20];</a:t>
            </a:r>
            <a:endParaRPr lang="zh-CN" altLang="en-US" sz="2000">
              <a:solidFill>
                <a:srgbClr val="00B05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CCD6D-584A-4CE1-8B82-7019160FB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0" t="42355" r="42963" b="50021"/>
          <a:stretch/>
        </p:blipFill>
        <p:spPr>
          <a:xfrm>
            <a:off x="6837528" y="2906981"/>
            <a:ext cx="5023148" cy="767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弧形 4">
            <a:extLst>
              <a:ext uri="{FF2B5EF4-FFF2-40B4-BE49-F238E27FC236}">
                <a16:creationId xmlns:a16="http://schemas.microsoft.com/office/drawing/2014/main" id="{141AEAC9-EF65-4D39-BC7A-3B56BC3DBE2F}"/>
              </a:ext>
            </a:extLst>
          </p:cNvPr>
          <p:cNvSpPr/>
          <p:nvPr/>
        </p:nvSpPr>
        <p:spPr>
          <a:xfrm rot="21260661">
            <a:off x="11484592" y="3361898"/>
            <a:ext cx="1001594" cy="1514902"/>
          </a:xfrm>
          <a:prstGeom prst="arc">
            <a:avLst>
              <a:gd name="adj1" fmla="val 16200000"/>
              <a:gd name="adj2" fmla="val 4604066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med" len="med"/>
            <a:tailEnd type="non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26F6EB-562F-4073-9B3E-408802F958EB}"/>
              </a:ext>
            </a:extLst>
          </p:cNvPr>
          <p:cNvSpPr txBox="1"/>
          <p:nvPr/>
        </p:nvSpPr>
        <p:spPr>
          <a:xfrm>
            <a:off x="11926280" y="3596380"/>
            <a:ext cx="461665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vert="eaVert" wrap="none" rtlCol="0">
            <a:spAutoFit/>
          </a:bodyPr>
          <a:lstStyle/>
          <a:p>
            <a:pPr algn="l"/>
            <a:r>
              <a:rPr lang="zh-CN" altLang="en-US" sz="180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插入位置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  <p:sp>
        <p:nvSpPr>
          <p:cNvPr id="417" name="Version 2.0"/>
          <p:cNvSpPr>
            <a:spLocks noGrp="1"/>
          </p:cNvSpPr>
          <p:nvPr>
            <p:ph type="title"/>
          </p:nvPr>
        </p:nvSpPr>
        <p:spPr>
          <a:xfrm>
            <a:off x="547200" y="354125"/>
            <a:ext cx="7800163" cy="1152045"/>
          </a:xfrm>
          <a:prstGeom prst="rect">
            <a:avLst/>
          </a:prstGeom>
        </p:spPr>
        <p:txBody>
          <a:bodyPr/>
          <a:lstStyle/>
          <a:p>
            <a:r>
              <a:t>Version 2.0</a:t>
            </a:r>
            <a:r>
              <a:rPr lang="en-US"/>
              <a:t> </a:t>
            </a:r>
            <a:r>
              <a:rPr lang="zh-CN" altLang="en-US"/>
              <a:t>： 擦除单词后面的标点</a:t>
            </a:r>
            <a:endParaRPr/>
          </a:p>
        </p:txBody>
      </p:sp>
      <p:sp>
        <p:nvSpPr>
          <p:cNvPr id="419" name="fstream fin;…"/>
          <p:cNvSpPr txBox="1"/>
          <p:nvPr/>
        </p:nvSpPr>
        <p:spPr>
          <a:xfrm>
            <a:off x="643164" y="3709376"/>
            <a:ext cx="8265300" cy="332305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2800"/>
              <a:t>// ---&gt; added in version 2.0</a:t>
            </a:r>
            <a:endParaRPr sz="2800">
              <a:solidFill>
                <a:srgbClr val="000000"/>
              </a:solidFill>
            </a:endParaRP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>
                <a:solidFill>
                  <a:srgbClr val="8A2063"/>
                </a:solidFill>
              </a:rPr>
              <a:t>char</a:t>
            </a:r>
            <a:r>
              <a:rPr sz="2800"/>
              <a:t>* last_char = </a:t>
            </a:r>
            <a:r>
              <a:rPr lang="en-US" altLang="zh-CN" sz="2800">
                <a:highlight>
                  <a:srgbClr val="FFFF00"/>
                </a:highlight>
              </a:rPr>
              <a:t>get_last_char</a:t>
            </a:r>
            <a:r>
              <a:rPr lang="en-US" altLang="zh-CN" sz="2800"/>
              <a:t>(word);</a:t>
            </a:r>
            <a:endParaRPr sz="2800"/>
          </a:p>
          <a:p>
            <a:pPr algn="l" rtl="0">
              <a:lnSpc>
                <a:spcPct val="150000"/>
              </a:lnSpc>
            </a:pPr>
            <a:r>
              <a:rPr sz="2800">
                <a:solidFill>
                  <a:srgbClr val="8A2063"/>
                </a:solidFill>
                <a:latin typeface="Courier"/>
              </a:rPr>
              <a:t>if</a:t>
            </a:r>
            <a:r>
              <a:rPr sz="2800">
                <a:latin typeface="Courier"/>
              </a:rPr>
              <a:t> (</a:t>
            </a:r>
            <a:r>
              <a:rPr lang="en-US" sz="2800">
                <a:highlight>
                  <a:srgbClr val="FFFF00"/>
                </a:highlight>
                <a:latin typeface="Courier"/>
              </a:rPr>
              <a:t>is</a:t>
            </a:r>
            <a:r>
              <a:rPr lang="en-US" altLang="zh-CN" sz="2800">
                <a:highlight>
                  <a:srgbClr val="FFFF00"/>
                </a:highlight>
                <a:latin typeface="Courier"/>
              </a:rPr>
              <a:t>_punctuation</a:t>
            </a:r>
            <a:r>
              <a:rPr lang="en-US" altLang="zh-CN" sz="2800">
                <a:latin typeface="Courier"/>
              </a:rPr>
              <a:t>(*last_char))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/>
              <a:t>    </a:t>
            </a:r>
            <a:r>
              <a:rPr sz="2800"/>
              <a:t>*last_char = </a:t>
            </a:r>
            <a:r>
              <a:rPr sz="2800">
                <a:solidFill>
                  <a:srgbClr val="0433FF"/>
                </a:solidFill>
              </a:rPr>
              <a:t>'\0'</a:t>
            </a:r>
            <a:r>
              <a:rPr sz="2800"/>
              <a:t>;</a:t>
            </a:r>
            <a:endParaRPr lang="zh-CN" altLang="en-US" sz="2800"/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 sz="2800"/>
              <a:t>// &lt;--- </a:t>
            </a:r>
            <a:r>
              <a:rPr lang="zh-CN" altLang="en-US" sz="2800"/>
              <a:t>“擦除”单词后面的标点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8B7F92-B8AB-479C-B81F-FB56CDDD2249}"/>
              </a:ext>
            </a:extLst>
          </p:cNvPr>
          <p:cNvSpPr txBox="1"/>
          <p:nvPr/>
        </p:nvSpPr>
        <p:spPr>
          <a:xfrm>
            <a:off x="547200" y="2442342"/>
            <a:ext cx="8361263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重构算法实现，去掉一些非必要的“假定”或“依赖”：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6DD3C10-254F-42E6-A959-E3C3D956899B}"/>
              </a:ext>
            </a:extLst>
          </p:cNvPr>
          <p:cNvSpPr/>
          <p:nvPr/>
        </p:nvSpPr>
        <p:spPr>
          <a:xfrm>
            <a:off x="643164" y="8103047"/>
            <a:ext cx="1009934" cy="60732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504EC9-77A8-43E1-9A79-0567A97F05D5}"/>
              </a:ext>
            </a:extLst>
          </p:cNvPr>
          <p:cNvSpPr txBox="1"/>
          <p:nvPr/>
        </p:nvSpPr>
        <p:spPr>
          <a:xfrm>
            <a:off x="2141315" y="7646737"/>
            <a:ext cx="6865662" cy="13952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去掉依赖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，单词可能不是保存在“数组”中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去掉依赖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，标点可能不止逗号和句号两种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92300C-A0EF-4D66-A180-D6EFFF527299}"/>
              </a:ext>
            </a:extLst>
          </p:cNvPr>
          <p:cNvSpPr txBox="1"/>
          <p:nvPr/>
        </p:nvSpPr>
        <p:spPr>
          <a:xfrm>
            <a:off x="9159377" y="3865364"/>
            <a:ext cx="3553691" cy="30110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“去掉依赖”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是指若仅从左边代码来看，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不能认定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单词保存在数组中，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也不能确定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到底包含了哪些标点符号，因此，左边的代码实现对于不用数组存放单词以及更多标点符号的情形，也是适用的，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算法能应对更多复杂的情况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Helvetica Neue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6345544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417" name="Version 2.0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68000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逐步求精：实现两个底层函数</a:t>
            </a:r>
            <a:endParaRPr/>
          </a:p>
        </p:txBody>
      </p:sp>
      <p:sp>
        <p:nvSpPr>
          <p:cNvPr id="419" name="fstream fin;…"/>
          <p:cNvSpPr txBox="1"/>
          <p:nvPr/>
        </p:nvSpPr>
        <p:spPr>
          <a:xfrm>
            <a:off x="616472" y="2571214"/>
            <a:ext cx="8908527" cy="6555354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>
                <a:solidFill>
                  <a:srgbClr val="8A2063"/>
                </a:solidFill>
              </a:rPr>
              <a:t>char</a:t>
            </a:r>
            <a:r>
              <a:rPr sz="2800"/>
              <a:t>* </a:t>
            </a:r>
            <a:r>
              <a:rPr lang="en-US" altLang="zh-CN" sz="2800">
                <a:highlight>
                  <a:srgbClr val="FFFF00"/>
                </a:highlight>
              </a:rPr>
              <a:t>get_last_char</a:t>
            </a:r>
            <a:r>
              <a:rPr lang="en-US" altLang="zh-CN" sz="2800"/>
              <a:t>(char word[])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altLang="zh-CN" i="1">
                <a:solidFill>
                  <a:srgbClr val="00B050"/>
                </a:solidFill>
              </a:rPr>
              <a:t>// OR: char* get_last_char(char* word)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/>
              <a:t>{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/>
              <a:t>	// TO DO ...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/>
              <a:t>}</a:t>
            </a:r>
            <a:endParaRPr sz="2800"/>
          </a:p>
          <a:p>
            <a:pPr algn="l" rtl="0">
              <a:lnSpc>
                <a:spcPct val="150000"/>
              </a:lnSpc>
            </a:pPr>
            <a:endParaRPr lang="en-US" sz="2800">
              <a:solidFill>
                <a:srgbClr val="8A2063"/>
              </a:solidFill>
              <a:latin typeface="Courier"/>
            </a:endParaRPr>
          </a:p>
          <a:p>
            <a:pPr algn="l" rtl="0">
              <a:lnSpc>
                <a:spcPct val="150000"/>
              </a:lnSpc>
            </a:pPr>
            <a:r>
              <a:rPr lang="en-US" sz="2800">
                <a:solidFill>
                  <a:srgbClr val="8A2063"/>
                </a:solidFill>
                <a:latin typeface="Courier"/>
              </a:rPr>
              <a:t>bool</a:t>
            </a:r>
            <a:r>
              <a:rPr sz="2800">
                <a:latin typeface="Courier"/>
              </a:rPr>
              <a:t> </a:t>
            </a:r>
            <a:r>
              <a:rPr lang="en-US" sz="2800">
                <a:highlight>
                  <a:srgbClr val="FFFF00"/>
                </a:highlight>
                <a:latin typeface="Courier"/>
              </a:rPr>
              <a:t>is</a:t>
            </a:r>
            <a:r>
              <a:rPr lang="en-US" altLang="zh-CN" sz="2800">
                <a:highlight>
                  <a:srgbClr val="FFFF00"/>
                </a:highlight>
                <a:latin typeface="Courier"/>
              </a:rPr>
              <a:t>_punctuation</a:t>
            </a:r>
            <a:r>
              <a:rPr lang="en-US" altLang="zh-CN" sz="2800">
                <a:latin typeface="Courier"/>
              </a:rPr>
              <a:t>(char last_char)</a:t>
            </a:r>
          </a:p>
          <a:p>
            <a:pPr algn="l" rtl="0">
              <a:lnSpc>
                <a:spcPct val="150000"/>
              </a:lnSpc>
            </a:pPr>
            <a:r>
              <a:rPr lang="en-US" altLang="zh-CN" sz="2800">
                <a:latin typeface="Courier"/>
              </a:rPr>
              <a:t>{</a:t>
            </a:r>
          </a:p>
          <a:p>
            <a:pPr algn="l" rtl="0">
              <a:lnSpc>
                <a:spcPct val="150000"/>
              </a:lnSpc>
            </a:pPr>
            <a:r>
              <a:rPr lang="en-US" altLang="zh-CN" sz="2800">
                <a:latin typeface="Courier"/>
              </a:rPr>
              <a:t>	 // TO DO ...</a:t>
            </a:r>
          </a:p>
          <a:p>
            <a:pPr algn="l" rtl="0">
              <a:lnSpc>
                <a:spcPct val="150000"/>
              </a:lnSpc>
            </a:pPr>
            <a:r>
              <a:rPr lang="en-US" altLang="zh-CN" sz="2800">
                <a:latin typeface="Courier"/>
              </a:rPr>
              <a:t>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C50A89-F8C2-44D6-BA1E-A560CE421BBE}"/>
              </a:ext>
            </a:extLst>
          </p:cNvPr>
          <p:cNvSpPr txBox="1"/>
          <p:nvPr/>
        </p:nvSpPr>
        <p:spPr>
          <a:xfrm>
            <a:off x="7719102" y="694185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留作课后练习</a:t>
            </a:r>
          </a:p>
        </p:txBody>
      </p:sp>
    </p:spTree>
    <p:extLst>
      <p:ext uri="{BB962C8B-B14F-4D97-AF65-F5344CB8AC3E}">
        <p14:creationId xmlns:p14="http://schemas.microsoft.com/office/powerpoint/2010/main" val="8351236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  <p:sp>
        <p:nvSpPr>
          <p:cNvPr id="428" name="Version 2.0 的输出"/>
          <p:cNvSpPr>
            <a:spLocks noGrp="1"/>
          </p:cNvSpPr>
          <p:nvPr>
            <p:ph type="title"/>
          </p:nvPr>
        </p:nvSpPr>
        <p:spPr>
          <a:xfrm>
            <a:off x="547201" y="354125"/>
            <a:ext cx="4416685" cy="1152045"/>
          </a:xfrm>
          <a:prstGeom prst="rect">
            <a:avLst/>
          </a:prstGeom>
        </p:spPr>
        <p:txBody>
          <a:bodyPr/>
          <a:lstStyle/>
          <a:p>
            <a:r>
              <a:t>Version 2.0 的输出</a:t>
            </a:r>
          </a:p>
        </p:txBody>
      </p:sp>
      <p:sp>
        <p:nvSpPr>
          <p:cNvPr id="429" name="If 1…"/>
          <p:cNvSpPr txBox="1"/>
          <p:nvPr/>
        </p:nvSpPr>
        <p:spPr>
          <a:xfrm>
            <a:off x="2937192" y="1949862"/>
            <a:ext cx="7080392" cy="7008143"/>
          </a:xfrm>
          <a:prstGeom prst="rect">
            <a:avLst/>
          </a:prstGeom>
          <a:ln w="12700">
            <a:miter lim="400000"/>
          </a:ln>
        </p:spPr>
        <p:txBody>
          <a:bodyPr lIns="72248" tIns="72248" rIns="72248" bIns="72248" numCol="2" spcCol="354019" anchor="ctr"/>
          <a:lstStyle/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you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editing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several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files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3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emacs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each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its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own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buffer 3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point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location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that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 2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currently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displayed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remembers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where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case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display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it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again 1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800">
                <a:solidFill>
                  <a:srgbClr val="1105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later 2</a:t>
            </a:r>
          </a:p>
        </p:txBody>
      </p:sp>
      <p:sp>
        <p:nvSpPr>
          <p:cNvPr id="430" name="椭圆形"/>
          <p:cNvSpPr/>
          <p:nvPr/>
        </p:nvSpPr>
        <p:spPr>
          <a:xfrm>
            <a:off x="7651432" y="8172298"/>
            <a:ext cx="776676" cy="758614"/>
          </a:xfrm>
          <a:prstGeom prst="ellips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1" name="注意：later单词实际上只出现过一次"/>
          <p:cNvSpPr txBox="1"/>
          <p:nvPr/>
        </p:nvSpPr>
        <p:spPr>
          <a:xfrm>
            <a:off x="8793938" y="7972932"/>
            <a:ext cx="1886580" cy="976904"/>
          </a:xfrm>
          <a:prstGeom prst="rect">
            <a:avLst/>
          </a:prstGeom>
          <a:solidFill>
            <a:srgbClr val="FFF76B"/>
          </a:solidFill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>
            <a:lvl1pPr defTabSz="577850">
              <a:defRPr b="0">
                <a:solidFill>
                  <a:srgbClr val="E32400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z="1800"/>
              <a:t>注意：</a:t>
            </a:r>
            <a:endParaRPr lang="en-US" sz="1800"/>
          </a:p>
          <a:p>
            <a:r>
              <a:rPr sz="1800"/>
              <a:t>later单词实际上只出现过一次</a:t>
            </a:r>
          </a:p>
        </p:txBody>
      </p:sp>
      <p:sp>
        <p:nvSpPr>
          <p:cNvPr id="7" name="If you are editing several files in emacs, each in its own buffer, each buffer has its own point location. A buffer that is not currently displayed remembers where point is in case you display it again later.">
            <a:extLst>
              <a:ext uri="{FF2B5EF4-FFF2-40B4-BE49-F238E27FC236}">
                <a16:creationId xmlns:a16="http://schemas.microsoft.com/office/drawing/2014/main" id="{FA7A0DE9-932B-468C-98C0-D0D542D83357}"/>
              </a:ext>
            </a:extLst>
          </p:cNvPr>
          <p:cNvSpPr txBox="1"/>
          <p:nvPr/>
        </p:nvSpPr>
        <p:spPr>
          <a:xfrm>
            <a:off x="5274848" y="394631"/>
            <a:ext cx="7253796" cy="1071032"/>
          </a:xfrm>
          <a:prstGeom prst="rect">
            <a:avLst/>
          </a:prstGeom>
          <a:ln w="12700">
            <a:solidFill>
              <a:srgbClr val="B1DD8C"/>
            </a:solidFill>
            <a:custDash>
              <a:ds d="200000" sp="200000"/>
            </a:custDash>
            <a:miter lim="400000"/>
          </a:ln>
        </p:spPr>
        <p:txBody>
          <a:bodyPr wrap="square" lIns="72248" tIns="72248" rIns="72248" bIns="72248" anchor="ctr">
            <a:spAutoFit/>
          </a:bodyPr>
          <a:lstStyle>
            <a:lvl1pPr algn="just" defTabSz="577850">
              <a:lnSpc>
                <a:spcPct val="130000"/>
              </a:lnSpc>
              <a:defRPr sz="3400">
                <a:solidFill>
                  <a:srgbClr val="0042AA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sz="1600" b="0">
                <a:latin typeface="Arial Rounded MT Bold" panose="020F0704030504030204" pitchFamily="34" charset="0"/>
              </a:rPr>
              <a:t>If you are editing several files in emacs, each in its own buffer, each buffer has its own point location. A buffer that is not currently displayed remembers where point is in case you display it again </a:t>
            </a:r>
            <a:r>
              <a:rPr sz="1600" b="0">
                <a:solidFill>
                  <a:srgbClr val="FF0000"/>
                </a:solidFill>
                <a:latin typeface="Arial Rounded MT Bold" panose="020F0704030504030204" pitchFamily="34" charset="0"/>
              </a:rPr>
              <a:t>later</a:t>
            </a:r>
            <a:r>
              <a:rPr sz="1600" b="0">
                <a:latin typeface="Arial Rounded MT Bold" panose="020F0704030504030204" pitchFamily="34" charset="0"/>
              </a:rPr>
              <a:t>.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42FD0E0-7B6C-4517-B002-999CEF882601}"/>
              </a:ext>
            </a:extLst>
          </p:cNvPr>
          <p:cNvCxnSpPr>
            <a:endCxn id="430" idx="7"/>
          </p:cNvCxnSpPr>
          <p:nvPr/>
        </p:nvCxnSpPr>
        <p:spPr>
          <a:xfrm flipH="1">
            <a:off x="8314366" y="1398896"/>
            <a:ext cx="2556076" cy="688449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Dot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  <p:sp>
        <p:nvSpPr>
          <p:cNvPr id="434" name="Version 3.0"/>
          <p:cNvSpPr>
            <a:spLocks noGrp="1"/>
          </p:cNvSpPr>
          <p:nvPr>
            <p:ph type="title"/>
          </p:nvPr>
        </p:nvSpPr>
        <p:spPr>
          <a:xfrm>
            <a:off x="547200" y="354125"/>
            <a:ext cx="4249987" cy="1152045"/>
          </a:xfrm>
          <a:prstGeom prst="rect">
            <a:avLst/>
          </a:prstGeom>
          <a:solidFill>
            <a:srgbClr val="7030A0"/>
          </a:solidFill>
        </p:spPr>
        <p:txBody>
          <a:bodyPr/>
          <a:lstStyle/>
          <a:p>
            <a:r>
              <a:t>Version </a:t>
            </a:r>
            <a:r>
              <a:rPr lang="en-US"/>
              <a:t>2</a:t>
            </a:r>
            <a:r>
              <a:t>.0 </a:t>
            </a:r>
            <a:r>
              <a:rPr lang="zh-CN" altLang="en-US"/>
              <a:t>的调试</a:t>
            </a:r>
            <a:endParaRPr/>
          </a:p>
        </p:txBody>
      </p:sp>
      <p:sp>
        <p:nvSpPr>
          <p:cNvPr id="435" name="圆角矩形"/>
          <p:cNvSpPr/>
          <p:nvPr/>
        </p:nvSpPr>
        <p:spPr>
          <a:xfrm>
            <a:off x="1146412" y="4419120"/>
            <a:ext cx="8407021" cy="874081"/>
          </a:xfrm>
          <a:prstGeom prst="roundRect">
            <a:avLst>
              <a:gd name="adj" fmla="val 18301"/>
            </a:avLst>
          </a:prstGeom>
          <a:solidFill>
            <a:srgbClr val="FFF995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6" name="int num = 0;…"/>
          <p:cNvSpPr txBox="1"/>
          <p:nvPr/>
        </p:nvSpPr>
        <p:spPr>
          <a:xfrm>
            <a:off x="-190944" y="1820797"/>
            <a:ext cx="11721439" cy="5658813"/>
          </a:xfrm>
          <a:prstGeom prst="rect">
            <a:avLst/>
          </a:prstGeom>
          <a:ln w="12700">
            <a:miter lim="400000"/>
          </a:ln>
        </p:spPr>
        <p:txBody>
          <a:bodyPr lIns="72248" tIns="72248" rIns="72248" bIns="72248" anchor="ctr"/>
          <a:lstStyle/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num = 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fstream fin;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fin.open(file_name);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(!fin.eof()) {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word[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20</a:t>
            </a:r>
            <a:r>
              <a:rPr>
                <a:latin typeface="Consolas" panose="020B0609020204030204" pitchFamily="49" charset="0"/>
              </a:rPr>
              <a:t>];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fin &gt;&gt; word;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cout &lt;&lt; </a:t>
            </a:r>
            <a:r>
              <a:rPr>
                <a:latin typeface="Consolas" panose="020B0609020204030204" pitchFamily="49" charset="0"/>
              </a:rPr>
              <a:t>"read a word: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word &lt;&lt; </a:t>
            </a:r>
            <a:r>
              <a:rPr>
                <a:latin typeface="Consolas" panose="020B0609020204030204" pitchFamily="49" charset="0"/>
              </a:rPr>
              <a:t>" ***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>
                <a:latin typeface="Consolas" panose="020B0609020204030204" pitchFamily="49" charset="0"/>
              </a:rPr>
              <a:t>// ---&gt; added in version 2.0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* last_char = word + strlen(word) - 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(*last_char == 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'.'</a:t>
            </a:r>
            <a:r>
              <a:rPr>
                <a:latin typeface="Consolas" panose="020B0609020204030204" pitchFamily="49" charset="0"/>
              </a:rPr>
              <a:t> || *last_char == 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','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  </a:t>
            </a:r>
            <a:r>
              <a:rPr lang="en-US">
                <a:latin typeface="Consolas" panose="020B0609020204030204" pitchFamily="49" charset="0"/>
              </a:rPr>
              <a:t>  </a:t>
            </a:r>
            <a:r>
              <a:rPr>
                <a:latin typeface="Consolas" panose="020B0609020204030204" pitchFamily="49" charset="0"/>
              </a:rPr>
              <a:t>*last_char = 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'\0'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650240">
              <a:lnSpc>
                <a:spcPct val="11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 sz="2200"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>
                <a:latin typeface="Consolas" panose="020B0609020204030204" pitchFamily="49" charset="0"/>
              </a:rPr>
              <a:t>// &lt;---</a:t>
            </a:r>
          </a:p>
        </p:txBody>
      </p:sp>
      <p:grpSp>
        <p:nvGrpSpPr>
          <p:cNvPr id="439" name="read a word: display ***…"/>
          <p:cNvGrpSpPr/>
          <p:nvPr/>
        </p:nvGrpSpPr>
        <p:grpSpPr>
          <a:xfrm>
            <a:off x="7612882" y="6601425"/>
            <a:ext cx="4714241" cy="3103598"/>
            <a:chOff x="0" y="0"/>
            <a:chExt cx="4714240" cy="3103597"/>
          </a:xfrm>
        </p:grpSpPr>
        <p:sp>
          <p:nvSpPr>
            <p:cNvPr id="438" name="read a word: display ***…"/>
            <p:cNvSpPr txBox="1"/>
            <p:nvPr/>
          </p:nvSpPr>
          <p:spPr>
            <a:xfrm>
              <a:off x="50800" y="50800"/>
              <a:ext cx="4612641" cy="30019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248" tIns="72248" rIns="72248" bIns="72248" numCol="1" anchor="ctr">
              <a:spAutoFit/>
            </a:bodyPr>
            <a:lstStyle/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a word: display *** 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a word: it *** 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a word: again *** 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read a word: later. *** 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B51A00"/>
                  </a:solidFill>
                </a:rPr>
                <a:t>read a word: later ***</a:t>
              </a:r>
              <a:r>
                <a:t> 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If 1</a:t>
              </a:r>
            </a:p>
            <a:p>
              <a:pPr algn="l" defTabSz="57785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 2</a:t>
              </a:r>
            </a:p>
          </p:txBody>
        </p:sp>
        <p:pic>
          <p:nvPicPr>
            <p:cNvPr id="437" name="read a word: display ***… read a word: display *** &#10;read a word: it *** &#10;read a word: again *** &#10;read a word: later. *** &#10;read a word: later *** &#10;If 1&#10;you 2" descr="read a word: display ***… read a word: display *** read a word: it *** read a word: again *** read a word: later. *** read a word: later *** If 1you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14241" cy="3103598"/>
            </a:xfrm>
            <a:prstGeom prst="rect">
              <a:avLst/>
            </a:prstGeom>
            <a:effectLst/>
          </p:spPr>
        </p:pic>
      </p:grpSp>
      <p:sp>
        <p:nvSpPr>
          <p:cNvPr id="440" name="这一行输出很诡异！"/>
          <p:cNvSpPr txBox="1"/>
          <p:nvPr/>
        </p:nvSpPr>
        <p:spPr>
          <a:xfrm>
            <a:off x="2025770" y="8149222"/>
            <a:ext cx="4714241" cy="817599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这一行输出很诡异！</a:t>
            </a:r>
          </a:p>
        </p:txBody>
      </p:sp>
      <p:sp>
        <p:nvSpPr>
          <p:cNvPr id="441" name="线条"/>
          <p:cNvSpPr/>
          <p:nvPr/>
        </p:nvSpPr>
        <p:spPr>
          <a:xfrm flipH="1" flipV="1">
            <a:off x="6406018" y="8558018"/>
            <a:ext cx="1146043" cy="5"/>
          </a:xfrm>
          <a:prstGeom prst="line">
            <a:avLst/>
          </a:prstGeom>
          <a:ln w="50800">
            <a:solidFill>
              <a:srgbClr val="E32400"/>
            </a:solidFill>
            <a:miter lim="400000"/>
            <a:headEnd type="stealth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3" name="难道文件结束后又读取过一次？"/>
          <p:cNvSpPr txBox="1"/>
          <p:nvPr/>
        </p:nvSpPr>
        <p:spPr>
          <a:xfrm>
            <a:off x="2025770" y="8989862"/>
            <a:ext cx="4714241" cy="469901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b="0"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难道文件结束后又读取过一次？</a:t>
            </a:r>
          </a:p>
        </p:txBody>
      </p:sp>
      <p:sp>
        <p:nvSpPr>
          <p:cNvPr id="2" name="标注: 线形(带强调线) 1">
            <a:extLst>
              <a:ext uri="{FF2B5EF4-FFF2-40B4-BE49-F238E27FC236}">
                <a16:creationId xmlns:a16="http://schemas.microsoft.com/office/drawing/2014/main" id="{39DBC7CF-A9BA-4459-A5E3-2C8847BFDBE3}"/>
              </a:ext>
            </a:extLst>
          </p:cNvPr>
          <p:cNvSpPr/>
          <p:nvPr/>
        </p:nvSpPr>
        <p:spPr>
          <a:xfrm>
            <a:off x="9068936" y="2654497"/>
            <a:ext cx="3258188" cy="830997"/>
          </a:xfrm>
          <a:prstGeom prst="accentCallout1">
            <a:avLst>
              <a:gd name="adj1" fmla="val 42563"/>
              <a:gd name="adj2" fmla="val -461"/>
              <a:gd name="adj3" fmla="val 208577"/>
              <a:gd name="adj4" fmla="val -102372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b="0">
                <a:solidFill>
                  <a:srgbClr val="00B050"/>
                </a:solidFill>
                <a:latin typeface="Consolas" panose="020B0609020204030204" pitchFamily="49" charset="0"/>
              </a:rPr>
              <a:t>程序调试第一步：先看到底读入了什么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23528A-5231-45D5-8CF6-25852137A80E}"/>
              </a:ext>
            </a:extLst>
          </p:cNvPr>
          <p:cNvSpPr txBox="1"/>
          <p:nvPr/>
        </p:nvSpPr>
        <p:spPr>
          <a:xfrm>
            <a:off x="10822609" y="6088960"/>
            <a:ext cx="141577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zh-CN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运行输出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>
            <a:extLst>
              <a:ext uri="{FF2B5EF4-FFF2-40B4-BE49-F238E27FC236}">
                <a16:creationId xmlns:a16="http://schemas.microsoft.com/office/drawing/2014/main" id="{359C938C-B59F-46F3-9A2C-11C9E5091B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  <p:grpSp>
        <p:nvGrpSpPr>
          <p:cNvPr id="3" name="成组">
            <a:extLst>
              <a:ext uri="{FF2B5EF4-FFF2-40B4-BE49-F238E27FC236}">
                <a16:creationId xmlns:a16="http://schemas.microsoft.com/office/drawing/2014/main" id="{63A9C5B5-ECC8-46D0-B5A8-4BCAA7FB74B8}"/>
              </a:ext>
            </a:extLst>
          </p:cNvPr>
          <p:cNvGrpSpPr/>
          <p:nvPr/>
        </p:nvGrpSpPr>
        <p:grpSpPr>
          <a:xfrm>
            <a:off x="1756770" y="6849152"/>
            <a:ext cx="9898100" cy="559930"/>
            <a:chOff x="0" y="222391"/>
            <a:chExt cx="9898098" cy="559928"/>
          </a:xfrm>
        </p:grpSpPr>
        <p:sp>
          <p:nvSpPr>
            <p:cNvPr id="4" name="矩形">
              <a:extLst>
                <a:ext uri="{FF2B5EF4-FFF2-40B4-BE49-F238E27FC236}">
                  <a16:creationId xmlns:a16="http://schemas.microsoft.com/office/drawing/2014/main" id="{B1772407-2B5C-40A8-B150-35D5E727A87B}"/>
                </a:ext>
              </a:extLst>
            </p:cNvPr>
            <p:cNvSpPr/>
            <p:nvPr/>
          </p:nvSpPr>
          <p:spPr>
            <a:xfrm>
              <a:off x="0" y="222391"/>
              <a:ext cx="3359574" cy="559930"/>
            </a:xfrm>
            <a:prstGeom prst="rect">
              <a:avLst/>
            </a:prstGeom>
            <a:solidFill>
              <a:srgbClr val="B1DD8C"/>
            </a:solidFill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defTabSz="577850">
                <a:defRPr sz="38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5" name="成组">
              <a:extLst>
                <a:ext uri="{FF2B5EF4-FFF2-40B4-BE49-F238E27FC236}">
                  <a16:creationId xmlns:a16="http://schemas.microsoft.com/office/drawing/2014/main" id="{87132D0D-ECA9-44E0-905D-282649063BE2}"/>
                </a:ext>
              </a:extLst>
            </p:cNvPr>
            <p:cNvGrpSpPr/>
            <p:nvPr/>
          </p:nvGrpSpPr>
          <p:grpSpPr>
            <a:xfrm>
              <a:off x="3413760" y="529448"/>
              <a:ext cx="6484339" cy="1"/>
              <a:chOff x="0" y="529448"/>
              <a:chExt cx="6484337" cy="0"/>
            </a:xfrm>
          </p:grpSpPr>
          <p:sp>
            <p:nvSpPr>
              <p:cNvPr id="6" name="线条">
                <a:extLst>
                  <a:ext uri="{FF2B5EF4-FFF2-40B4-BE49-F238E27FC236}">
                    <a16:creationId xmlns:a16="http://schemas.microsoft.com/office/drawing/2014/main" id="{10396620-B49B-4826-BF9A-4DA67237D98B}"/>
                  </a:ext>
                </a:extLst>
              </p:cNvPr>
              <p:cNvSpPr/>
              <p:nvPr/>
            </p:nvSpPr>
            <p:spPr>
              <a:xfrm flipV="1">
                <a:off x="0" y="529448"/>
                <a:ext cx="3666632" cy="1"/>
              </a:xfrm>
              <a:prstGeom prst="line">
                <a:avLst/>
              </a:prstGeom>
              <a:noFill/>
              <a:ln w="50800" cap="flat">
                <a:solidFill>
                  <a:srgbClr val="0061FF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algn="l" defTabSz="65024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" name="最后一个单词读取后，文件竟然不是结束状态！">
                <a:extLst>
                  <a:ext uri="{FF2B5EF4-FFF2-40B4-BE49-F238E27FC236}">
                    <a16:creationId xmlns:a16="http://schemas.microsoft.com/office/drawing/2014/main" id="{21FE1DE6-6590-4124-9005-0414642ED444}"/>
                  </a:ext>
                </a:extLst>
              </p:cNvPr>
              <p:cNvSpPr/>
              <p:nvPr/>
            </p:nvSpPr>
            <p:spPr>
              <a:xfrm>
                <a:off x="3666631" y="529448"/>
                <a:ext cx="281770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577850">
                  <a:defRPr b="0">
                    <a:solidFill>
                      <a:srgbClr val="0061FF"/>
                    </a:solidFill>
                    <a:latin typeface="SIL-Kai-Reg-Jian"/>
                    <a:ea typeface="SIL-Kai-Reg-Jian"/>
                    <a:cs typeface="SIL-Kai-Reg-Jian"/>
                    <a:sym typeface="SIL-Kai-Reg-Jian"/>
                  </a:defRPr>
                </a:lvl1pPr>
              </a:lstStyle>
              <a:p>
                <a:r>
                  <a:t>最后一个单词读取后，文件竟然不是结束状态！</a:t>
                </a:r>
              </a:p>
            </p:txBody>
          </p:sp>
        </p:grpSp>
      </p:grpSp>
      <p:sp>
        <p:nvSpPr>
          <p:cNvPr id="8" name="圆角矩形">
            <a:extLst>
              <a:ext uri="{FF2B5EF4-FFF2-40B4-BE49-F238E27FC236}">
                <a16:creationId xmlns:a16="http://schemas.microsoft.com/office/drawing/2014/main" id="{1996CB68-3104-434B-BA12-2816A91D1B95}"/>
              </a:ext>
            </a:extLst>
          </p:cNvPr>
          <p:cNvSpPr/>
          <p:nvPr/>
        </p:nvSpPr>
        <p:spPr>
          <a:xfrm>
            <a:off x="1699146" y="3152733"/>
            <a:ext cx="7014949" cy="1589965"/>
          </a:xfrm>
          <a:prstGeom prst="roundRect">
            <a:avLst>
              <a:gd name="adj" fmla="val 8540"/>
            </a:avLst>
          </a:prstGeom>
          <a:solidFill>
            <a:srgbClr val="B1DD8C"/>
          </a:solidFill>
          <a:ln w="12700">
            <a:miter lim="400000"/>
          </a:ln>
        </p:spPr>
        <p:txBody>
          <a:bodyPr lIns="72248" tIns="72248" rIns="72248" bIns="72248" anchor="ctr"/>
          <a:lstStyle/>
          <a:p>
            <a:pPr defTabSz="577850">
              <a:defRPr sz="38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" name="fstream fin;…">
            <a:extLst>
              <a:ext uri="{FF2B5EF4-FFF2-40B4-BE49-F238E27FC236}">
                <a16:creationId xmlns:a16="http://schemas.microsoft.com/office/drawing/2014/main" id="{918DDD48-0C41-4775-98FD-05CCDDABBEFA}"/>
              </a:ext>
            </a:extLst>
          </p:cNvPr>
          <p:cNvSpPr txBox="1"/>
          <p:nvPr/>
        </p:nvSpPr>
        <p:spPr>
          <a:xfrm>
            <a:off x="227984" y="-230109"/>
            <a:ext cx="11673429" cy="5906348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/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fstream fin;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fin.open(file_name);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8A2063"/>
                </a:solidFill>
              </a:rPr>
              <a:t>while</a:t>
            </a:r>
            <a:r>
              <a:t> (!fin.eof()) {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char</a:t>
            </a:r>
            <a:r>
              <a:t> word[</a:t>
            </a:r>
            <a:r>
              <a:rPr>
                <a:solidFill>
                  <a:srgbClr val="0433FF"/>
                </a:solidFill>
              </a:rPr>
              <a:t>20</a:t>
            </a:r>
            <a:r>
              <a:t>];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fin &gt;&gt; word;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	cout &lt;&lt; </a:t>
            </a:r>
            <a:r>
              <a:t>"read a word: "</a:t>
            </a:r>
            <a:r>
              <a:rPr>
                <a:solidFill>
                  <a:srgbClr val="000000"/>
                </a:solidFill>
              </a:rPr>
              <a:t> &lt;&lt; word &lt;&lt; </a:t>
            </a:r>
            <a:r>
              <a:t>" *** "</a:t>
            </a:r>
            <a:r>
              <a:rPr>
                <a:solidFill>
                  <a:srgbClr val="000000"/>
                </a:solidFill>
              </a:rPr>
              <a:t> &lt;&lt; endl;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</a:t>
            </a:r>
            <a:r>
              <a:rPr>
                <a:solidFill>
                  <a:srgbClr val="8A2063"/>
                </a:solidFill>
              </a:rPr>
              <a:t>if</a:t>
            </a:r>
            <a:r>
              <a:t> (fin.eof())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	cout &lt;&lt; </a:t>
            </a:r>
            <a:r>
              <a:rPr>
                <a:solidFill>
                  <a:srgbClr val="9D211A"/>
                </a:solidFill>
              </a:rPr>
              <a:t>"file end!"</a:t>
            </a:r>
            <a:r>
              <a:t> &lt;&lt; endl;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8A206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	</a:t>
            </a:r>
            <a:r>
              <a:t>else</a:t>
            </a:r>
            <a:endParaRPr>
              <a:solidFill>
                <a:srgbClr val="000000"/>
              </a:solidFill>
            </a:endParaRP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		cout &lt;&lt; </a:t>
            </a:r>
            <a:r>
              <a:t>"file not end!"</a:t>
            </a:r>
            <a:r>
              <a:rPr>
                <a:solidFill>
                  <a:srgbClr val="000000"/>
                </a:solidFill>
              </a:rPr>
              <a:t> &lt;&lt; endl;</a:t>
            </a:r>
          </a:p>
          <a:p>
            <a:pPr algn="l" defTabSz="650240"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			</a:t>
            </a:r>
          </a:p>
        </p:txBody>
      </p:sp>
      <p:grpSp>
        <p:nvGrpSpPr>
          <p:cNvPr id="10" name="read a word: again ***…">
            <a:extLst>
              <a:ext uri="{FF2B5EF4-FFF2-40B4-BE49-F238E27FC236}">
                <a16:creationId xmlns:a16="http://schemas.microsoft.com/office/drawing/2014/main" id="{45F3050C-9DBF-4723-BE74-6325F9259FFD}"/>
              </a:ext>
            </a:extLst>
          </p:cNvPr>
          <p:cNvGrpSpPr/>
          <p:nvPr/>
        </p:nvGrpSpPr>
        <p:grpSpPr>
          <a:xfrm>
            <a:off x="1705970" y="5134369"/>
            <a:ext cx="6892997" cy="4513299"/>
            <a:chOff x="0" y="0"/>
            <a:chExt cx="6892995" cy="4513297"/>
          </a:xfrm>
        </p:grpSpPr>
        <p:sp>
          <p:nvSpPr>
            <p:cNvPr id="11" name="read a word: again ***…">
              <a:extLst>
                <a:ext uri="{FF2B5EF4-FFF2-40B4-BE49-F238E27FC236}">
                  <a16:creationId xmlns:a16="http://schemas.microsoft.com/office/drawing/2014/main" id="{44E6527F-8D27-4476-8DF7-9848C2AC0EDA}"/>
                </a:ext>
              </a:extLst>
            </p:cNvPr>
            <p:cNvSpPr txBox="1"/>
            <p:nvPr/>
          </p:nvSpPr>
          <p:spPr>
            <a:xfrm>
              <a:off x="50800" y="50800"/>
              <a:ext cx="6791396" cy="44116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2248" tIns="72248" rIns="72248" bIns="72248" numCol="1" anchor="ctr">
              <a:spAutoFit/>
            </a:bodyPr>
            <a:lstStyle/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read a word: again *** 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file not end!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read a word: later. *** 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file not end!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read a word: later *** 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file end!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If 1</a:t>
              </a:r>
            </a:p>
            <a:p>
              <a:pPr algn="l" defTabSz="577850">
                <a:defRPr sz="3400" b="0"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defRPr>
              </a:pPr>
              <a:r>
                <a:t>you 2</a:t>
              </a:r>
            </a:p>
          </p:txBody>
        </p:sp>
        <p:pic>
          <p:nvPicPr>
            <p:cNvPr id="12" name="read a word: again ***… read a word: again *** &#10;file not end!&#10;read a word: later. *** &#10;file not end!&#10;read a word: later *** &#10;file end!&#10;If 1&#10;you 2" descr="read a word: again ***… read a word: again *** file not end!read a word: later. *** file not end!read a word: later *** file end!If 1you 2">
              <a:extLst>
                <a:ext uri="{FF2B5EF4-FFF2-40B4-BE49-F238E27FC236}">
                  <a16:creationId xmlns:a16="http://schemas.microsoft.com/office/drawing/2014/main" id="{4EA31127-430F-41F1-91F6-F405734D9B6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92996" cy="4513298"/>
            </a:xfrm>
            <a:prstGeom prst="rect">
              <a:avLst/>
            </a:prstGeom>
            <a:effectLst/>
          </p:spPr>
        </p:pic>
      </p:grpSp>
      <p:sp>
        <p:nvSpPr>
          <p:cNvPr id="14" name="不放心，检查一下文件到底何时结束">
            <a:extLst>
              <a:ext uri="{FF2B5EF4-FFF2-40B4-BE49-F238E27FC236}">
                <a16:creationId xmlns:a16="http://schemas.microsoft.com/office/drawing/2014/main" id="{72E5C2A7-B662-475E-8EED-33A55CFC4A6C}"/>
              </a:ext>
            </a:extLst>
          </p:cNvPr>
          <p:cNvSpPr txBox="1"/>
          <p:nvPr/>
        </p:nvSpPr>
        <p:spPr>
          <a:xfrm>
            <a:off x="9255820" y="3320763"/>
            <a:ext cx="2049834" cy="12539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>
            <a:lvl1pPr defTabSz="577850">
              <a:defRPr b="0">
                <a:solidFill>
                  <a:srgbClr val="0061FF"/>
                </a:solidFill>
                <a:latin typeface="SIL-Kai-Reg-Jian"/>
                <a:ea typeface="SIL-Kai-Reg-Jian"/>
                <a:cs typeface="SIL-Kai-Reg-Jian"/>
                <a:sym typeface="SIL-Kai-Reg-Jian"/>
              </a:defRPr>
            </a:lvl1pPr>
          </a:lstStyle>
          <a:p>
            <a:r>
              <a:t>不放心，检查一下文件到底何时结束</a:t>
            </a:r>
          </a:p>
        </p:txBody>
      </p:sp>
    </p:spTree>
    <p:extLst>
      <p:ext uri="{BB962C8B-B14F-4D97-AF65-F5344CB8AC3E}">
        <p14:creationId xmlns:p14="http://schemas.microsoft.com/office/powerpoint/2010/main" val="1747806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10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  <p:sp>
        <p:nvSpPr>
          <p:cNvPr id="460" name="【编程经验】关于fin.eof( )的注意事项"/>
          <p:cNvSpPr>
            <a:spLocks noGrp="1"/>
          </p:cNvSpPr>
          <p:nvPr>
            <p:ph type="title"/>
          </p:nvPr>
        </p:nvSpPr>
        <p:spPr>
          <a:xfrm>
            <a:off x="547200" y="354125"/>
            <a:ext cx="8901599" cy="1152045"/>
          </a:xfrm>
          <a:prstGeom prst="rect">
            <a:avLst/>
          </a:prstGeom>
          <a:solidFill>
            <a:srgbClr val="7030A0"/>
          </a:solidFill>
        </p:spPr>
        <p:txBody>
          <a:bodyPr/>
          <a:lstStyle/>
          <a:p>
            <a:pPr algn="l"/>
            <a:r>
              <a:t>【编程经验】关于</a:t>
            </a:r>
            <a:r>
              <a:rPr b="1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Consolas" panose="020B0609020204030204" pitchFamily="49" charset="0"/>
                <a:ea typeface="Helvetica Neue"/>
                <a:cs typeface="Helvetica Neue"/>
                <a:sym typeface="Helvetica Neue"/>
              </a:rPr>
              <a:t>fin.eof( )</a:t>
            </a:r>
            <a:r>
              <a:t>的注意事项</a:t>
            </a:r>
          </a:p>
        </p:txBody>
      </p:sp>
      <p:sp>
        <p:nvSpPr>
          <p:cNvPr id="461" name="If you are editing several files in emacs, each in its own buffer, each buffer has its own point location. A buffer that is not currently displayed remembers where point is in case you display  it   again   later."/>
          <p:cNvSpPr txBox="1"/>
          <p:nvPr/>
        </p:nvSpPr>
        <p:spPr>
          <a:xfrm>
            <a:off x="547200" y="2155817"/>
            <a:ext cx="10555254" cy="1646446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just" defTabSz="577850">
              <a:lnSpc>
                <a:spcPct val="130000"/>
              </a:lnSpc>
              <a:defRPr b="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>
                <a:solidFill>
                  <a:srgbClr val="7A7A7A"/>
                </a:solidFill>
              </a:rPr>
              <a:t>If you are editing several files in emacs, each in its own buffer, each buffer has its own point location. A buffer that is not currently displayed remembers where point is in case you display it again</a:t>
            </a:r>
            <a:r>
              <a:t> </a:t>
            </a:r>
            <a:r>
              <a:rPr sz="3000" b="1">
                <a:solidFill>
                  <a:srgbClr val="E32400"/>
                </a:solidFill>
              </a:rPr>
              <a:t>later.</a:t>
            </a:r>
          </a:p>
        </p:txBody>
      </p:sp>
      <p:sp>
        <p:nvSpPr>
          <p:cNvPr id="462" name="线条"/>
          <p:cNvSpPr/>
          <p:nvPr/>
        </p:nvSpPr>
        <p:spPr>
          <a:xfrm>
            <a:off x="4987222" y="3557370"/>
            <a:ext cx="1" cy="652582"/>
          </a:xfrm>
          <a:prstGeom prst="line">
            <a:avLst/>
          </a:prstGeom>
          <a:ln w="50800">
            <a:solidFill>
              <a:srgbClr val="00B0F0"/>
            </a:solidFill>
            <a:miter lim="400000"/>
            <a:headEnd type="stealth"/>
          </a:ln>
        </p:spPr>
        <p:txBody>
          <a:bodyPr lIns="72248" tIns="72248" rIns="72248" bIns="72248" anchor="ctr"/>
          <a:lstStyle/>
          <a:p>
            <a:pPr algn="l" defTabSz="650240">
              <a:defRPr sz="16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463" name="fin"/>
          <p:cNvSpPr txBox="1"/>
          <p:nvPr/>
        </p:nvSpPr>
        <p:spPr>
          <a:xfrm>
            <a:off x="4614507" y="4208733"/>
            <a:ext cx="745430" cy="453684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>
            <a:lvl1pPr defTabSz="577850">
              <a:defRPr sz="3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00">
                <a:solidFill>
                  <a:srgbClr val="00B0F0"/>
                </a:solidFill>
                <a:latin typeface="Engravers MT" panose="02090707080505020304" pitchFamily="18" charset="0"/>
              </a:rPr>
              <a:t>fin</a:t>
            </a:r>
          </a:p>
        </p:txBody>
      </p:sp>
      <p:sp>
        <p:nvSpPr>
          <p:cNvPr id="466" name="fin在读取最后一个单词后，fin.eof()仍然返回false。但下一轮再执行 fin &gt;&gt; word; 语句时，操作会失败，即word的内容不会被改变。在读取操作失败后，再调用fin.eof()就会返回true了。"/>
          <p:cNvSpPr txBox="1"/>
          <p:nvPr/>
        </p:nvSpPr>
        <p:spPr>
          <a:xfrm>
            <a:off x="547200" y="4812480"/>
            <a:ext cx="11503773" cy="4514026"/>
          </a:xfrm>
          <a:prstGeom prst="rect">
            <a:avLst/>
          </a:prstGeom>
          <a:ln w="12700">
            <a:miter lim="400000"/>
          </a:ln>
        </p:spPr>
        <p:txBody>
          <a:bodyPr wrap="square" lIns="72248" tIns="72248" rIns="72248" bIns="72248" anchor="ctr">
            <a:spAutoFit/>
          </a:bodyPr>
          <a:lstStyle/>
          <a:p>
            <a:pPr algn="just" defTabSz="577850">
              <a:lnSpc>
                <a:spcPct val="120000"/>
              </a:lnSpc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fin在读取最后一个单词</a:t>
            </a:r>
            <a:r>
              <a:rPr>
                <a:solidFill>
                  <a:srgbClr val="E32400"/>
                </a:solidFill>
              </a:rPr>
              <a:t>后</a:t>
            </a:r>
            <a:r>
              <a:t>，fin.eof()仍然返回false</a:t>
            </a:r>
            <a:r>
              <a:rPr lang="zh-CN" altLang="en-US"/>
              <a:t>，即文件没有结束。</a:t>
            </a:r>
            <a:endParaRPr lang="en-US" altLang="zh-CN"/>
          </a:p>
          <a:p>
            <a:pPr algn="just" defTabSz="577850">
              <a:lnSpc>
                <a:spcPct val="120000"/>
              </a:lnSpc>
              <a:defRPr sz="3400">
                <a:latin typeface="Courier"/>
                <a:ea typeface="Courier"/>
                <a:cs typeface="Courier"/>
                <a:sym typeface="Courier"/>
              </a:defRPr>
            </a:pPr>
            <a:endParaRPr lang="en-US"/>
          </a:p>
          <a:p>
            <a:pPr algn="just" defTabSz="577850">
              <a:lnSpc>
                <a:spcPct val="120000"/>
              </a:lnSpc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但</a:t>
            </a:r>
            <a:r>
              <a:rPr lang="zh-CN" altLang="en-US"/>
              <a:t>若</a:t>
            </a:r>
            <a:r>
              <a:rPr>
                <a:solidFill>
                  <a:srgbClr val="E32400"/>
                </a:solidFill>
              </a:rPr>
              <a:t>再</a:t>
            </a:r>
            <a:r>
              <a:t>执行</a:t>
            </a:r>
            <a:r>
              <a:rPr lang="zh-CN" altLang="en-US"/>
              <a:t>一次</a:t>
            </a:r>
            <a:r>
              <a:t>fin &gt;&gt; word;语句，</a:t>
            </a:r>
            <a:r>
              <a:rPr lang="zh-CN" altLang="en-US"/>
              <a:t>则读入</a:t>
            </a:r>
            <a:r>
              <a:t>操作会失败，</a:t>
            </a:r>
            <a:r>
              <a:rPr lang="zh-CN" altLang="en-US"/>
              <a:t>此时</a:t>
            </a:r>
            <a:r>
              <a:t>word内容不会被改变。</a:t>
            </a:r>
            <a:endParaRPr lang="en-US"/>
          </a:p>
          <a:p>
            <a:pPr algn="just" defTabSz="577850">
              <a:lnSpc>
                <a:spcPct val="120000"/>
              </a:lnSpc>
              <a:defRPr sz="3400">
                <a:latin typeface="Courier"/>
                <a:ea typeface="Courier"/>
                <a:cs typeface="Courier"/>
                <a:sym typeface="Courier"/>
              </a:defRPr>
            </a:pPr>
            <a:endParaRPr lang="en-US"/>
          </a:p>
          <a:p>
            <a:pPr algn="just" defTabSz="577850">
              <a:lnSpc>
                <a:spcPct val="120000"/>
              </a:lnSpc>
              <a:defRPr sz="3400">
                <a:latin typeface="Courier"/>
                <a:ea typeface="Courier"/>
                <a:cs typeface="Courier"/>
                <a:sym typeface="Courier"/>
              </a:defRPr>
            </a:pPr>
            <a:r>
              <a:t>在读取操作失败后，再调用fin.eof()就会返回true了。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470" name="Version 3.0b"/>
          <p:cNvSpPr>
            <a:spLocks noGrp="1"/>
          </p:cNvSpPr>
          <p:nvPr>
            <p:ph type="title"/>
          </p:nvPr>
        </p:nvSpPr>
        <p:spPr>
          <a:xfrm>
            <a:off x="547201" y="354125"/>
            <a:ext cx="8700166" cy="1152045"/>
          </a:xfrm>
          <a:prstGeom prst="rect">
            <a:avLst/>
          </a:prstGeom>
        </p:spPr>
        <p:txBody>
          <a:bodyPr/>
          <a:lstStyle/>
          <a:p>
            <a:r>
              <a:t>Version </a:t>
            </a:r>
            <a:r>
              <a:rPr lang="en-US"/>
              <a:t>3</a:t>
            </a:r>
            <a:r>
              <a:t>.0</a:t>
            </a:r>
            <a:r>
              <a:rPr lang="zh-CN" altLang="en-US"/>
              <a:t>的代码片段：增加</a:t>
            </a:r>
            <a:r>
              <a:rPr lang="en-US" altLang="zh-CN"/>
              <a:t>EOF</a:t>
            </a:r>
            <a:r>
              <a:rPr lang="zh-CN" altLang="en-US"/>
              <a:t>检查</a:t>
            </a:r>
            <a:endParaRPr/>
          </a:p>
        </p:txBody>
      </p:sp>
      <p:sp>
        <p:nvSpPr>
          <p:cNvPr id="472" name="fin.open(file_name);…"/>
          <p:cNvSpPr txBox="1"/>
          <p:nvPr/>
        </p:nvSpPr>
        <p:spPr>
          <a:xfrm>
            <a:off x="961155" y="2340109"/>
            <a:ext cx="11084799" cy="6734570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 anchor="ctr">
            <a:spAutoFit/>
          </a:bodyPr>
          <a:lstStyle/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fin.open(file_name);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(!fin.eof()) {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word[</a:t>
            </a:r>
            <a:r>
              <a:rPr>
                <a:solidFill>
                  <a:srgbClr val="0433FF"/>
                </a:solidFill>
                <a:latin typeface="Consolas" panose="020B0609020204030204" pitchFamily="49" charset="0"/>
              </a:rPr>
              <a:t>20</a:t>
            </a:r>
            <a:r>
              <a:rPr>
                <a:latin typeface="Consolas" panose="020B0609020204030204" pitchFamily="49" charset="0"/>
              </a:rPr>
              <a:t>];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fin &gt;&gt; word;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</a:rPr>
              <a:t>若读入失败，则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word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</a:rPr>
              <a:t>数组内容不变</a:t>
            </a:r>
            <a:endParaRPr>
              <a:latin typeface="Consolas" panose="020B0609020204030204" pitchFamily="49" charset="0"/>
            </a:endParaRP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cout &lt;&lt; </a:t>
            </a:r>
            <a:r>
              <a:rPr>
                <a:latin typeface="Consolas" panose="020B0609020204030204" pitchFamily="49" charset="0"/>
              </a:rPr>
              <a:t>"read a word: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word &lt;&lt; </a:t>
            </a:r>
            <a:r>
              <a:rPr lang="en-US" altLang="zh-CN">
                <a:latin typeface="Consolas" panose="020B0609020204030204" pitchFamily="49" charset="0"/>
              </a:rPr>
              <a:t>" *** "</a:t>
            </a:r>
            <a:r>
              <a:rPr lang="zh-CN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endl;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(fin.eof()) {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			cout &lt;&lt; </a:t>
            </a:r>
            <a:r>
              <a:rPr>
                <a:solidFill>
                  <a:srgbClr val="9D211A"/>
                </a:solidFill>
                <a:latin typeface="Consolas" panose="020B0609020204030204" pitchFamily="49" charset="0"/>
              </a:rPr>
              <a:t>"file end!"</a:t>
            </a:r>
            <a:r>
              <a:rPr>
                <a:latin typeface="Consolas" panose="020B0609020204030204" pitchFamily="49" charset="0"/>
              </a:rPr>
              <a:t> &lt;&lt; endl;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</a:rPr>
              <a:t>这时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word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</a:rPr>
              <a:t>内容是无效的</a:t>
            </a:r>
            <a:endParaRPr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2A7E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>
                <a:solidFill>
                  <a:srgbClr val="8A2063"/>
                </a:solidFill>
                <a:latin typeface="Consolas" panose="020B0609020204030204" pitchFamily="49" charset="0"/>
              </a:rPr>
              <a:t>break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 break</a:t>
            </a:r>
            <a:r>
              <a:rPr lang="en-US">
                <a:latin typeface="Consolas" panose="020B0609020204030204" pitchFamily="49" charset="0"/>
              </a:rPr>
              <a:t> _</a:t>
            </a:r>
            <a:r>
              <a:rPr>
                <a:latin typeface="Consolas" panose="020B0609020204030204" pitchFamily="49" charset="0"/>
              </a:rPr>
              <a:t>while</a:t>
            </a:r>
            <a:r>
              <a:rPr lang="en-US">
                <a:latin typeface="Consolas" panose="020B0609020204030204" pitchFamily="49" charset="0"/>
              </a:rPr>
              <a:t>_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．		}</a:t>
            </a: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8A206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>
                <a:latin typeface="Consolas" panose="020B0609020204030204" pitchFamily="49" charset="0"/>
              </a:rPr>
              <a:t>else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650240">
              <a:lnSpc>
                <a:spcPct val="150000"/>
              </a:lnSpc>
              <a:tabLst>
                <a:tab pos="774700" algn="l"/>
                <a:tab pos="1549400" algn="l"/>
                <a:tab pos="2336800" algn="l"/>
                <a:tab pos="3111500" algn="l"/>
                <a:tab pos="3898900" algn="l"/>
                <a:tab pos="4673600" algn="l"/>
                <a:tab pos="5461000" algn="l"/>
                <a:tab pos="6235700" algn="l"/>
                <a:tab pos="7023100" algn="l"/>
                <a:tab pos="7797800" algn="l"/>
                <a:tab pos="8572500" algn="l"/>
                <a:tab pos="9359900" algn="l"/>
                <a:tab pos="10134600" algn="l"/>
                <a:tab pos="10922000" algn="l"/>
                <a:tab pos="11696700" algn="l"/>
                <a:tab pos="12484100" algn="l"/>
                <a:tab pos="13258800" algn="l"/>
                <a:tab pos="14046200" algn="l"/>
                <a:tab pos="14820900" algn="l"/>
                <a:tab pos="15595600" algn="l"/>
                <a:tab pos="16383000" algn="l"/>
                <a:tab pos="17157700" algn="l"/>
                <a:tab pos="17945100" algn="l"/>
                <a:tab pos="18719800" algn="l"/>
                <a:tab pos="19507200" algn="l"/>
                <a:tab pos="20281900" algn="l"/>
                <a:tab pos="21069300" algn="l"/>
                <a:tab pos="21844000" algn="l"/>
                <a:tab pos="22631400" algn="l"/>
                <a:tab pos="23406100" algn="l"/>
                <a:tab pos="24180800" algn="l"/>
                <a:tab pos="24968200" algn="l"/>
              </a:tabLst>
              <a:defRPr>
                <a:solidFill>
                  <a:srgbClr val="9D21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			cout &lt;&lt; </a:t>
            </a:r>
            <a:r>
              <a:rPr>
                <a:latin typeface="Consolas" panose="020B0609020204030204" pitchFamily="49" charset="0"/>
              </a:rPr>
              <a:t>"file not end!"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endl;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2646-3B3C-9ABD-2EF4-D92EC860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982744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任务</a:t>
            </a:r>
            <a:r>
              <a:rPr lang="en-US" altLang="zh-CN"/>
              <a:t>7.4】</a:t>
            </a:r>
            <a:r>
              <a:rPr lang="zh-CN" altLang="en-US"/>
              <a:t>期中成绩直方图统计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E0E2C5-3AB2-F03C-B9FA-E2E1506E5C97}"/>
              </a:ext>
            </a:extLst>
          </p:cNvPr>
          <p:cNvSpPr txBox="1"/>
          <p:nvPr/>
        </p:nvSpPr>
        <p:spPr>
          <a:xfrm>
            <a:off x="547201" y="2324751"/>
            <a:ext cx="11727926" cy="6837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 eaLnBrk="1" hangingPunct="1">
              <a:lnSpc>
                <a:spcPct val="200000"/>
              </a:lnSpc>
            </a:pPr>
            <a:r>
              <a:rPr lang="zh-TW" altLang="en-US" sz="3200"/>
              <a:t>期中考试结束了。班主任孔老师让助教王小二从各科老师处拿到了全班学生的成绩。孔老师想通过计算班上每个学生的学分</a:t>
            </a:r>
            <a:r>
              <a:rPr lang="zh-CN" altLang="en-US" sz="3200"/>
              <a:t>绩</a:t>
            </a:r>
            <a:r>
              <a:rPr lang="zh-TW" altLang="en-US" sz="3200"/>
              <a:t>，统计班级平均分、最高分、最低分，得到班级成绩</a:t>
            </a:r>
            <a:r>
              <a:rPr lang="zh-CN" altLang="en-US" sz="3200"/>
              <a:t>各分数段人数情况（也称直方图）</a:t>
            </a:r>
            <a:r>
              <a:rPr lang="zh-TW" altLang="en-US" sz="3200"/>
              <a:t>。</a:t>
            </a:r>
            <a:endParaRPr lang="en-US" altLang="zh-TW" sz="3200"/>
          </a:p>
          <a:p>
            <a:pPr algn="l" eaLnBrk="1" hangingPunct="1">
              <a:lnSpc>
                <a:spcPct val="200000"/>
              </a:lnSpc>
            </a:pPr>
            <a:endParaRPr lang="en-US" altLang="zh-TW" sz="3200"/>
          </a:p>
          <a:p>
            <a:pPr algn="l" eaLnBrk="1" hangingPunct="1">
              <a:lnSpc>
                <a:spcPct val="200000"/>
              </a:lnSpc>
            </a:pPr>
            <a:r>
              <a:rPr lang="zh-TW" altLang="en-US" sz="3200"/>
              <a:t>请你跟王小二一起来完成这个任务吧。已知课程有三门：几何与代数、离散数学、一元微积分。</a:t>
            </a:r>
            <a:endParaRPr lang="en-US" altLang="zh-TW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E48360-29B3-8AFB-8F58-A1846E4F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423" y="75857"/>
            <a:ext cx="2896177" cy="15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幻灯片编号">
            <a:extLst>
              <a:ext uri="{FF2B5EF4-FFF2-40B4-BE49-F238E27FC236}">
                <a16:creationId xmlns:a16="http://schemas.microsoft.com/office/drawing/2014/main" id="{59437BB2-D65D-CA26-1E83-38DBF2C967C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72651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2646-3B3C-9ABD-2EF4-D92EC860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8098035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任务</a:t>
            </a:r>
            <a:r>
              <a:rPr lang="en-US" altLang="zh-CN"/>
              <a:t>7.4】</a:t>
            </a:r>
            <a:r>
              <a:rPr lang="zh-CN" altLang="en-US"/>
              <a:t>期中成绩直方图统计（续）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E48360-29B3-8AFB-8F58-A1846E4F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423" y="75857"/>
            <a:ext cx="2896177" cy="15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D80A15-FE18-D6E0-CAFB-B641A88A4897}"/>
              </a:ext>
            </a:extLst>
          </p:cNvPr>
          <p:cNvSpPr txBox="1"/>
          <p:nvPr/>
        </p:nvSpPr>
        <p:spPr>
          <a:xfrm>
            <a:off x="547200" y="2561410"/>
            <a:ext cx="12095073" cy="5175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sz="3200"/>
              <a:t> 各科成绩保存在不同的文本文件中，存储格式为：</a:t>
            </a:r>
            <a:br>
              <a:rPr lang="en-US" altLang="zh-TW" sz="3200"/>
            </a:br>
            <a:r>
              <a:rPr lang="en-US" altLang="zh-TW" sz="3200"/>
              <a:t>  </a:t>
            </a:r>
            <a:r>
              <a:rPr lang="zh-TW" altLang="en-US" sz="3200"/>
              <a:t>文件每一行对应一名学生，包含学生姓名、学号、成绩（整数）。</a:t>
            </a:r>
            <a:endParaRPr lang="en-US" altLang="zh-TW" sz="3200"/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TW" sz="3200"/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TW" altLang="en-US" sz="3200"/>
              <a:t> 各课程的成绩文件</a:t>
            </a:r>
            <a:r>
              <a:rPr lang="zh-CN" altLang="en-US" sz="3200"/>
              <a:t>、学分</a:t>
            </a:r>
            <a:r>
              <a:rPr lang="zh-TW" altLang="en-US" sz="3200"/>
              <a:t>为：</a:t>
            </a:r>
            <a:endParaRPr lang="en-US" altLang="zh-TW" sz="3200"/>
          </a:p>
          <a:p>
            <a:pPr lvl="1"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TW" altLang="en-US" sz="3200"/>
              <a:t> 几代：</a:t>
            </a:r>
            <a:r>
              <a:rPr lang="en-US" altLang="zh-TW" sz="3200"/>
              <a:t>g.txt</a:t>
            </a:r>
            <a:r>
              <a:rPr lang="zh-CN" altLang="en-US" sz="3200"/>
              <a:t>，</a:t>
            </a:r>
            <a:r>
              <a:rPr lang="en-US" altLang="zh-CN" sz="3200"/>
              <a:t>4 </a:t>
            </a:r>
            <a:r>
              <a:rPr lang="zh-CN" altLang="en-US" sz="3200"/>
              <a:t>学分</a:t>
            </a:r>
            <a:endParaRPr lang="en-US" altLang="zh-TW" sz="3200"/>
          </a:p>
          <a:p>
            <a:pPr lvl="1"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TW" altLang="en-US" sz="3200"/>
              <a:t> 离散：</a:t>
            </a:r>
            <a:r>
              <a:rPr lang="en-US" altLang="zh-TW" sz="3200"/>
              <a:t>d.txt</a:t>
            </a:r>
            <a:r>
              <a:rPr lang="zh-CN" altLang="en-US" sz="3200"/>
              <a:t>，</a:t>
            </a:r>
            <a:r>
              <a:rPr lang="en-US" altLang="zh-CN" sz="3200"/>
              <a:t>3 </a:t>
            </a:r>
            <a:r>
              <a:rPr lang="zh-CN" altLang="en-US" sz="3200"/>
              <a:t>学分</a:t>
            </a:r>
            <a:endParaRPr lang="en-US" altLang="zh-TW" sz="3200"/>
          </a:p>
          <a:p>
            <a:pPr lvl="1" algn="l" eaLnBrk="1" fontAlgn="auto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TW" altLang="en-US" sz="3200"/>
              <a:t> 微积：</a:t>
            </a:r>
            <a:r>
              <a:rPr lang="en-US" altLang="zh-TW" sz="3200"/>
              <a:t>m.txt</a:t>
            </a:r>
            <a:r>
              <a:rPr lang="zh-CN" altLang="en-US" sz="3200"/>
              <a:t>，</a:t>
            </a:r>
            <a:r>
              <a:rPr lang="en-US" altLang="zh-CN" sz="3200"/>
              <a:t>4 </a:t>
            </a:r>
            <a:r>
              <a:rPr lang="zh-CN" altLang="en-US" sz="3200"/>
              <a:t>学分</a:t>
            </a:r>
            <a:endParaRPr lang="en-US" altLang="zh-TW" sz="3200"/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896A9AB5-7A95-523E-FCDF-40478294713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0590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8" name="什么是文件"/>
          <p:cNvSpPr>
            <a:spLocks noGrp="1"/>
          </p:cNvSpPr>
          <p:nvPr>
            <p:ph type="title"/>
          </p:nvPr>
        </p:nvSpPr>
        <p:spPr>
          <a:xfrm>
            <a:off x="547201" y="354125"/>
            <a:ext cx="2972513" cy="1152045"/>
          </a:xfrm>
          <a:prstGeom prst="rect">
            <a:avLst/>
          </a:prstGeom>
        </p:spPr>
        <p:txBody>
          <a:bodyPr/>
          <a:lstStyle/>
          <a:p>
            <a:r>
              <a:t>什么是文件</a:t>
            </a:r>
          </a:p>
        </p:txBody>
      </p:sp>
      <p:sp>
        <p:nvSpPr>
          <p:cNvPr id="39" name="文件是计算机中存放数据的组织形式之一。每一个文件，对应计算机硬盘中的一部分空间，这个空间的大小称为“文件大小”，通常用字节（Byte）来计量…"/>
          <p:cNvSpPr txBox="1">
            <a:spLocks noGrp="1"/>
          </p:cNvSpPr>
          <p:nvPr>
            <p:ph type="body" idx="4294967295"/>
          </p:nvPr>
        </p:nvSpPr>
        <p:spPr>
          <a:xfrm>
            <a:off x="660675" y="2142309"/>
            <a:ext cx="11313611" cy="6609806"/>
          </a:xfrm>
          <a:prstGeom prst="rect">
            <a:avLst/>
          </a:prstGeom>
        </p:spPr>
        <p:txBody>
          <a:bodyPr lIns="65023" tIns="65023" rIns="65023" bIns="65023" anchor="t">
            <a:normAutofit fontScale="92500" lnSpcReduction="20000"/>
          </a:bodyPr>
          <a:lstStyle/>
          <a:p>
            <a:pPr marL="420370" indent="-420370" algn="just" defTabSz="1157605">
              <a:lnSpc>
                <a:spcPct val="150000"/>
              </a:lnSpc>
              <a:spcBef>
                <a:spcPts val="700"/>
              </a:spcBef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850">
                <a:latin typeface="冬青黑体简体中文 W3"/>
              </a:rPr>
              <a:t>文件是计算机中存放数据的组织形式之一。每一个文件，对应计算机硬盘中的一部分空间，这个空间的大小称为“文件大小”，通常用字节（Byte）来计量</a:t>
            </a:r>
          </a:p>
          <a:p>
            <a:pPr marL="1091565" lvl="2" indent="-277495" algn="just" defTabSz="1157605">
              <a:lnSpc>
                <a:spcPct val="150000"/>
              </a:lnSpc>
              <a:spcBef>
                <a:spcPts val="600"/>
              </a:spcBef>
              <a:buSzPct val="100000"/>
              <a:buFont typeface="Arial" panose="020B0604020202020204"/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1KB＝1024B</a:t>
            </a:r>
          </a:p>
          <a:p>
            <a:pPr marL="1091565" lvl="2" indent="-277495" algn="just" defTabSz="1157605">
              <a:lnSpc>
                <a:spcPct val="150000"/>
              </a:lnSpc>
              <a:spcBef>
                <a:spcPts val="600"/>
              </a:spcBef>
              <a:buSzPct val="100000"/>
              <a:buFont typeface="Arial" panose="020B0604020202020204"/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1MB=1024KB</a:t>
            </a:r>
          </a:p>
          <a:p>
            <a:pPr marL="1091565" lvl="2" indent="-277495" algn="just" defTabSz="1157605">
              <a:lnSpc>
                <a:spcPct val="150000"/>
              </a:lnSpc>
              <a:spcBef>
                <a:spcPts val="600"/>
              </a:spcBef>
              <a:buSzPct val="100000"/>
              <a:buFont typeface="Arial" panose="020B0604020202020204"/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1GB=1024MB</a:t>
            </a:r>
          </a:p>
          <a:p>
            <a:pPr marL="1091565" lvl="2" indent="-277495" algn="just" defTabSz="1157605">
              <a:lnSpc>
                <a:spcPct val="150000"/>
              </a:lnSpc>
              <a:spcBef>
                <a:spcPts val="600"/>
              </a:spcBef>
              <a:buSzPct val="100000"/>
              <a:buFont typeface="Arial" panose="020B0604020202020204"/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1TB=1024GB</a:t>
            </a:r>
          </a:p>
          <a:p>
            <a:pPr marL="420370" indent="-420370" algn="just" defTabSz="1157605">
              <a:lnSpc>
                <a:spcPct val="150000"/>
              </a:lnSpc>
              <a:spcBef>
                <a:spcPts val="700"/>
              </a:spcBef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每个文件有一个“文件名”，它由字符组成。</a:t>
            </a:r>
          </a:p>
          <a:p>
            <a:pPr marL="420370" indent="-420370" algn="just" defTabSz="1157605">
              <a:lnSpc>
                <a:spcPct val="150000"/>
              </a:lnSpc>
              <a:spcBef>
                <a:spcPts val="700"/>
              </a:spcBef>
              <a:defRPr sz="285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为了“望文生义”，人们通常用</a:t>
            </a:r>
            <a:r>
              <a:rPr lang="en-US" altLang="zh-CN"/>
              <a:t> </a:t>
            </a:r>
            <a:r>
              <a:t>“基本名称”</a:t>
            </a:r>
            <a:r>
              <a:rPr lang="en-US" altLang="zh-CN"/>
              <a:t> </a:t>
            </a:r>
            <a:r>
              <a:t>+</a:t>
            </a:r>
            <a:r>
              <a:rPr lang="en-US" altLang="zh-CN"/>
              <a:t> </a:t>
            </a:r>
            <a:r>
              <a:t>“.”</a:t>
            </a:r>
            <a:r>
              <a:rPr lang="en-US" altLang="zh-CN"/>
              <a:t> </a:t>
            </a:r>
            <a:r>
              <a:t>+</a:t>
            </a:r>
            <a:r>
              <a:rPr lang="en-US" altLang="zh-CN"/>
              <a:t> </a:t>
            </a:r>
            <a:r>
              <a:t>“后缀名”</a:t>
            </a:r>
            <a:r>
              <a:rPr lang="en-US" altLang="zh-CN"/>
              <a:t> </a:t>
            </a:r>
            <a:r>
              <a:t>的形式来命名文件，其中后缀名通常使用三个字符，当然更多更少一些也是可以的。</a:t>
            </a:r>
          </a:p>
        </p:txBody>
      </p:sp>
    </p:spTree>
    <p:extLst>
      <p:ext uri="{BB962C8B-B14F-4D97-AF65-F5344CB8AC3E}">
        <p14:creationId xmlns:p14="http://schemas.microsoft.com/office/powerpoint/2010/main" val="11395612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22646-3B3C-9ABD-2EF4-D92EC860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934744" cy="1152045"/>
          </a:xfrm>
        </p:spPr>
        <p:txBody>
          <a:bodyPr/>
          <a:lstStyle/>
          <a:p>
            <a:r>
              <a:rPr lang="zh-CN" altLang="en-US"/>
              <a:t>程序分析与设计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CEAC-F66B-D36C-B8D8-2897F516B51F}"/>
              </a:ext>
            </a:extLst>
          </p:cNvPr>
          <p:cNvSpPr txBox="1">
            <a:spLocks/>
          </p:cNvSpPr>
          <p:nvPr/>
        </p:nvSpPr>
        <p:spPr>
          <a:xfrm>
            <a:off x="547201" y="3141751"/>
            <a:ext cx="11704320" cy="524025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zh-CN" altLang="en-US" sz="2800"/>
              <a:t>对于</a:t>
            </a:r>
            <a:r>
              <a:rPr lang="zh-TW" altLang="en-US" sz="2800"/>
              <a:t>模块化编程</a:t>
            </a:r>
            <a:r>
              <a:rPr lang="zh-CN" altLang="en-US" sz="2800"/>
              <a:t>设计方法，我们已学习过</a:t>
            </a:r>
            <a:r>
              <a:rPr lang="zh-TW" altLang="en-US" sz="2800"/>
              <a:t>“分层设计”、“逐步求精”</a:t>
            </a:r>
            <a:r>
              <a:rPr lang="zh-CN" altLang="en-US" sz="2800"/>
              <a:t>的思想</a:t>
            </a:r>
            <a:r>
              <a:rPr lang="zh-TW" altLang="en-US" sz="2800"/>
              <a:t>，在这个任务中</a:t>
            </a:r>
            <a:r>
              <a:rPr lang="zh-CN" altLang="en-US" sz="2800"/>
              <a:t>，</a:t>
            </a:r>
            <a:r>
              <a:rPr lang="zh-TW" altLang="en-US" sz="2800"/>
              <a:t>将介绍“</a:t>
            </a:r>
            <a:r>
              <a:rPr lang="zh-TW" altLang="en-US" sz="2800" b="1">
                <a:solidFill>
                  <a:srgbClr val="FF0000"/>
                </a:solidFill>
              </a:rPr>
              <a:t>反向推导</a:t>
            </a:r>
            <a:r>
              <a:rPr lang="zh-TW" altLang="en-US" sz="2800"/>
              <a:t>”的分析</a:t>
            </a:r>
            <a:r>
              <a:rPr lang="zh-CN" altLang="en-US" sz="2800"/>
              <a:t>和</a:t>
            </a:r>
            <a:r>
              <a:rPr lang="zh-TW" altLang="en-US" sz="2800"/>
              <a:t>设计方法。</a:t>
            </a:r>
            <a:endParaRPr lang="en-US" altLang="zh-TW" sz="2800"/>
          </a:p>
          <a:p>
            <a:pPr lvl="1" hangingPunct="1">
              <a:lnSpc>
                <a:spcPct val="150000"/>
              </a:lnSpc>
            </a:pPr>
            <a:r>
              <a:rPr lang="zh-TW" altLang="en-US" sz="2800" b="1">
                <a:solidFill>
                  <a:srgbClr val="FF0000"/>
                </a:solidFill>
              </a:rPr>
              <a:t>在分析设计时</a:t>
            </a:r>
            <a:r>
              <a:rPr lang="zh-CN" altLang="en-US" sz="2800" b="1">
                <a:solidFill>
                  <a:srgbClr val="FF0000"/>
                </a:solidFill>
              </a:rPr>
              <a:t>：</a:t>
            </a:r>
            <a:r>
              <a:rPr lang="zh-TW" altLang="en-US" sz="2800"/>
              <a:t>从目标出发，反向求解实现目标需要的条件（或步骤），一步一步推导到已知条件或已知算法（或步骤）。</a:t>
            </a:r>
            <a:endParaRPr lang="en-US" altLang="zh-TW" sz="2800"/>
          </a:p>
          <a:p>
            <a:pPr lvl="1" hangingPunct="1">
              <a:lnSpc>
                <a:spcPct val="150000"/>
              </a:lnSpc>
            </a:pPr>
            <a:r>
              <a:rPr lang="zh-TW" altLang="en-US" sz="2800" b="1">
                <a:solidFill>
                  <a:srgbClr val="FF0000"/>
                </a:solidFill>
              </a:rPr>
              <a:t>在编程实现时</a:t>
            </a:r>
            <a:r>
              <a:rPr lang="zh-CN" altLang="en-US" sz="2800" b="1">
                <a:solidFill>
                  <a:srgbClr val="FF0000"/>
                </a:solidFill>
              </a:rPr>
              <a:t>：</a:t>
            </a:r>
            <a:r>
              <a:rPr lang="zh-TW" altLang="en-US" sz="2800"/>
              <a:t>则按照推导过程的逆序，逐步分段实现各个步骤。</a:t>
            </a:r>
            <a:endParaRPr lang="zh-CN" altLang="en-US" sz="2800"/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BE1497A1-461F-05A7-E005-C6CD9312C2A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562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2E6AF1CC-22B1-0F3F-02F4-7F8CBA4511AD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1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5A1234C-7218-2A81-F56D-E0416808F082}"/>
              </a:ext>
            </a:extLst>
          </p:cNvPr>
          <p:cNvSpPr txBox="1"/>
          <p:nvPr/>
        </p:nvSpPr>
        <p:spPr>
          <a:xfrm>
            <a:off x="460945" y="2284404"/>
            <a:ext cx="11933699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目标：输出班级成绩的统计分析结果，包括：</a:t>
            </a:r>
            <a:r>
              <a:rPr lang="zh-TW" altLang="en-US" sz="2800" kern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平均分、最高分、最低分、直方图</a:t>
            </a:r>
            <a:r>
              <a:rPr lang="zh-TW" altLang="en-US" sz="2800" b="0" kern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en-US" altLang="zh-TW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要完成这一步，需要先计算出平均分、最高分、最低分、直方图。</a:t>
            </a:r>
            <a:r>
              <a:rPr lang="en-US" altLang="zh-TW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这是下一步要分析解决的</a:t>
            </a:r>
            <a:r>
              <a:rPr lang="en-US" altLang="zh-TW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en-US" altLang="zh-TW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其中，直方图的分布的输出方法，是通过循环将几个不同的分数段对应的人数输出出来即可。分数段共</a:t>
            </a:r>
            <a:r>
              <a:rPr lang="en-US" altLang="zh-TW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段。</a:t>
            </a: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FCF2C18-CCAD-AF47-86FB-EDE36294A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580" y="6085419"/>
            <a:ext cx="7109639" cy="325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// </a:t>
            </a:r>
            <a:r>
              <a:rPr lang="en-US" altLang="zh-TW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[ 0..60), [60.. 70), [70..80)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// [80..90), [90..100), 100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for (int i=0; i&lt;6; i++) {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	cout </a:t>
            </a: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&lt;&lt; hist[i]</a:t>
            </a:r>
            <a:r>
              <a:rPr lang="en-US" altLang="zh-TW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 &lt;&lt; endl</a:t>
            </a: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;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}</a:t>
            </a: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492D9970-5DA6-A765-9206-FD3B780ABB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29530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C95328B9-1D35-840A-2165-5E9948342AA3}"/>
              </a:ext>
            </a:extLst>
          </p:cNvPr>
          <p:cNvSpPr txBox="1"/>
          <p:nvPr/>
        </p:nvSpPr>
        <p:spPr>
          <a:xfrm>
            <a:off x="452423" y="2216397"/>
            <a:ext cx="12099954" cy="32478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zh-TW" altLang="en-US" sz="2800" b="0" kern="120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计算得到平均分、最高分、最低分、直方图。</a:t>
            </a:r>
            <a:endParaRPr lang="en-US" altLang="zh-TW" sz="2800" b="0" kern="120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lnSpc>
                <a:spcPct val="150000"/>
              </a:lnSpc>
              <a:spcAft>
                <a:spcPct val="0"/>
              </a:spcAft>
              <a:defRPr/>
            </a:pP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lnSpc>
                <a:spcPct val="150000"/>
              </a:lnSpc>
              <a:spcAft>
                <a:spcPct val="0"/>
              </a:spcAft>
              <a:defRPr/>
            </a:pP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要得到上述结果，需要先有“全班学生的学分</a:t>
            </a:r>
            <a:r>
              <a:rPr lang="zh-CN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绩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序列”。在全班学生的</a:t>
            </a:r>
            <a:r>
              <a:rPr lang="zh-TW" altLang="en-US" sz="280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学分积序列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中进行一轮循环，即可同时得到所需要的最高分、最低分，并统计得到各分数段的人数，以及学分</a:t>
            </a:r>
            <a:r>
              <a:rPr lang="zh-CN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绩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的总和，然后可以计算出平均分。</a:t>
            </a:r>
            <a:endParaRPr lang="en-US" altLang="zh-TW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B1D7938-1B0E-F692-F202-7B48B76A9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6584498"/>
            <a:ext cx="11616267" cy="22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marL="650230" indent="-650230"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对平均分（总和）、最高分、最低分、直方图设置初值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650230" indent="-650230"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alibri" pitchFamily="34" charset="0"/>
              <a:buAutoNum type="arabicPeriod"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枚举班上各名学生的成绩，更新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650230" lvl="1" indent="0"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最高分、最低分、直方图各段人数、平均分总和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marL="650230" indent="-650230"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alibri" pitchFamily="34" charset="0"/>
              <a:buAutoNum type="arabicPeriod"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计算平均分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9B72ECB9-5F7F-47A6-CC59-C180A3671738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2</a:t>
            </a: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E540A9EF-EBB5-DC1A-E13A-E1F11F43933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50587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3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55E1C05-BC79-8046-B8DE-7450DE7711A7}"/>
              </a:ext>
            </a:extLst>
          </p:cNvPr>
          <p:cNvSpPr txBox="1"/>
          <p:nvPr/>
        </p:nvSpPr>
        <p:spPr>
          <a:xfrm>
            <a:off x="528465" y="2335155"/>
            <a:ext cx="11469511" cy="397031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得到“全班学生学分</a:t>
            </a:r>
            <a:r>
              <a:rPr lang="zh-CN" altLang="en-US" sz="2800" b="0" kern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绩</a:t>
            </a:r>
            <a:r>
              <a:rPr lang="zh-TW" altLang="en-US" sz="2800" b="0" kern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序列”。</a:t>
            </a: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TW" altLang="en-US" sz="2800" b="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若已有了</a:t>
            </a:r>
            <a:r>
              <a:rPr lang="zh-TW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离散数学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TW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几何与代数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TW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一元微积分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的成绩（三个不同的序列），就可以综合到一起组成所要的序列。</a:t>
            </a:r>
            <a:endParaRPr lang="en-US" altLang="zh-TW" sz="2800" b="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CN" altLang="en-US" sz="2800" b="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原因：原始数据是“分散”的，而前一步中要求的是一个统一的序列，所以在这里必须进行“综合”（合并）。</a:t>
            </a: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TW" altLang="en-US" sz="2800" b="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假定各科成绩的格式完全相同，均为：姓名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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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1A044638-26D8-6A5E-84E5-1BC96954B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18" y="7982990"/>
            <a:ext cx="3028393" cy="61754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11AC1B9-BB23-BA4C-351A-FAAF69FB2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512" y="7982990"/>
            <a:ext cx="3028393" cy="617541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B28356E-5A45-F750-DB2F-2634955A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21" y="7059558"/>
            <a:ext cx="3028393" cy="617541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B184581-CD2D-1DDC-BB81-ACBBADFA7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99" y="7982990"/>
            <a:ext cx="3028393" cy="617541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7CB7101-A851-662F-3F49-EF5E54A6A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21" y="8904164"/>
            <a:ext cx="3028393" cy="617541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13" name="Right Arrow 2">
            <a:extLst>
              <a:ext uri="{FF2B5EF4-FFF2-40B4-BE49-F238E27FC236}">
                <a16:creationId xmlns:a16="http://schemas.microsoft.com/office/drawing/2014/main" id="{30885CB7-A304-1289-305E-15DBC92FCE98}"/>
              </a:ext>
            </a:extLst>
          </p:cNvPr>
          <p:cNvSpPr/>
          <p:nvPr/>
        </p:nvSpPr>
        <p:spPr>
          <a:xfrm>
            <a:off x="5043260" y="8006736"/>
            <a:ext cx="1025031" cy="5937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560" b="0" kern="1200">
              <a:solidFill>
                <a:srgbClr val="FFFFFF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4" name="Right Brace 9">
            <a:extLst>
              <a:ext uri="{FF2B5EF4-FFF2-40B4-BE49-F238E27FC236}">
                <a16:creationId xmlns:a16="http://schemas.microsoft.com/office/drawing/2014/main" id="{09FEF0D6-3E26-FA35-765F-8C36C934CB97}"/>
              </a:ext>
            </a:extLst>
          </p:cNvPr>
          <p:cNvSpPr/>
          <p:nvPr/>
        </p:nvSpPr>
        <p:spPr>
          <a:xfrm>
            <a:off x="4122087" y="7051695"/>
            <a:ext cx="715715" cy="250161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560" kern="1200">
              <a:solidFill>
                <a:prstClr val="white"/>
              </a:solidFill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2F04F27-2182-3472-BA47-4F3BDD9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2294" y="7982990"/>
            <a:ext cx="3028393" cy="617541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sz="3413" b="0" kern="1200">
                <a:solidFill>
                  <a:prstClr val="white"/>
                </a:solidFill>
                <a:latin typeface="华文楷体" pitchFamily="2" charset="-122"/>
                <a:ea typeface="华文楷体" pitchFamily="2" charset="-122"/>
                <a:cs typeface=""/>
              </a:rPr>
              <a:t>姓名 学号 分数</a:t>
            </a:r>
            <a:endParaRPr lang="zh-CN" altLang="en-US" sz="3413" b="0" kern="1200">
              <a:solidFill>
                <a:prstClr val="white"/>
              </a:solidFill>
              <a:latin typeface="华文楷体" pitchFamily="2" charset="-122"/>
              <a:ea typeface="华文楷体" pitchFamily="2" charset="-122"/>
              <a:cs typeface=""/>
            </a:endParaRPr>
          </a:p>
        </p:txBody>
      </p:sp>
      <p:sp>
        <p:nvSpPr>
          <p:cNvPr id="16" name="幻灯片编号">
            <a:extLst>
              <a:ext uri="{FF2B5EF4-FFF2-40B4-BE49-F238E27FC236}">
                <a16:creationId xmlns:a16="http://schemas.microsoft.com/office/drawing/2014/main" id="{79D01575-E1B1-0B8C-B1A8-C0DCA1C3180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6117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E7E88-C3DA-FE56-1D92-D5E3A21E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694272" cy="1152045"/>
          </a:xfrm>
        </p:spPr>
        <p:txBody>
          <a:bodyPr/>
          <a:lstStyle/>
          <a:p>
            <a:r>
              <a:rPr lang="zh-CN" altLang="en-US"/>
              <a:t>多门课程成绩的</a:t>
            </a:r>
            <a:r>
              <a:rPr lang="zh-CN" altLang="en-US">
                <a:solidFill>
                  <a:srgbClr val="FFFF00"/>
                </a:solidFill>
              </a:rPr>
              <a:t>合并算法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F4E8-16A2-F491-E673-BD397E409FB4}"/>
              </a:ext>
            </a:extLst>
          </p:cNvPr>
          <p:cNvSpPr txBox="1">
            <a:spLocks/>
          </p:cNvSpPr>
          <p:nvPr/>
        </p:nvSpPr>
        <p:spPr>
          <a:xfrm>
            <a:off x="547201" y="2469803"/>
            <a:ext cx="11704320" cy="6313979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14350" indent="-514350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初始化综合成绩序列（置为空）</a:t>
            </a:r>
            <a:endParaRPr lang="en-US" altLang="zh-TW" sz="2800" dirty="0"/>
          </a:p>
          <a:p>
            <a:pPr marL="514350" indent="-514350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枚举离散数学成绩序列中各元素（学生单科成绩），复制到综合成绩序列中</a:t>
            </a:r>
            <a:endParaRPr lang="en-US" altLang="zh-TW" sz="2800" dirty="0"/>
          </a:p>
          <a:p>
            <a:pPr marL="514350" indent="-514350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枚举几何与代数成绩序列中各元素，对每个元素，在综合成绩序列中，找到姓名学号完全相同的元素，将几何与代数成绩复制</a:t>
            </a:r>
            <a:r>
              <a:rPr lang="zh-CN" altLang="en-US" sz="2800" dirty="0"/>
              <a:t>（通过变量赋值）</a:t>
            </a:r>
            <a:r>
              <a:rPr lang="zh-TW" altLang="en-US" sz="2800" dirty="0"/>
              <a:t>过去</a:t>
            </a:r>
            <a:endParaRPr lang="en-US" altLang="zh-TW" sz="2800" dirty="0"/>
          </a:p>
          <a:p>
            <a:pPr marL="514350" indent="-514350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枚举一元微积分成绩序列中的各元素</a:t>
            </a:r>
            <a:r>
              <a:rPr lang="en-US" altLang="zh-TW" sz="2800" dirty="0"/>
              <a:t>……</a:t>
            </a:r>
            <a:r>
              <a:rPr lang="zh-TW" altLang="en-US" sz="2800" dirty="0"/>
              <a:t>（算法同</a:t>
            </a:r>
            <a:r>
              <a:rPr lang="en-US" altLang="zh-TW" sz="2800" dirty="0"/>
              <a:t>3</a:t>
            </a:r>
            <a:r>
              <a:rPr lang="zh-TW" altLang="en-US" sz="2800" dirty="0"/>
              <a:t>，省略文字说明）</a:t>
            </a:r>
            <a:endParaRPr lang="zh-CN" altLang="en-US" sz="2800" dirty="0"/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D3AF39B9-C10C-0FFC-ACD2-1E2DAD73C7F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614969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4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140F119-5810-40B9-788A-2C93462B1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2181435"/>
            <a:ext cx="12086099" cy="389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得到各科的成绩序列。</a:t>
            </a:r>
            <a:endParaRPr lang="en-US" altLang="zh-TW" sz="2800" kern="1200" dirty="0"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       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这就需要分别</a:t>
            </a:r>
            <a:r>
              <a:rPr lang="zh-TW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从不同的文本文件中，读入各科成绩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。离散数学成绩存放在</a:t>
            </a:r>
            <a:r>
              <a:rPr lang="en-US" altLang="zh-TW" sz="2800" b="0" kern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d.txt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中，几何与代数成绩存放在</a:t>
            </a:r>
            <a:r>
              <a:rPr lang="en-US" altLang="zh-TW" sz="2800" b="0" kern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g.txt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中，一元微积分成绩存放在</a:t>
            </a:r>
            <a:r>
              <a:rPr lang="en-US" altLang="zh-TW" sz="2800" b="0" kern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m.txt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中。总计需要进行三次不同的读取数据的操作。</a:t>
            </a:r>
            <a:endParaRPr lang="en-US" altLang="zh-TW" sz="2800" b="0" kern="1200" dirty="0"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       </a:t>
            </a:r>
            <a:r>
              <a:rPr lang="zh-TW" altLang="en-US" sz="2800" b="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根据前一步分析设计的要求，对读入的成绩，应该分别存放到不同的成绩序列中。要完成此目标，需要先解决单科成绩的读取操作。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7729910-5D64-23F8-8C58-704FE5AAE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289" y="6626890"/>
            <a:ext cx="754244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// </a:t>
            </a:r>
            <a:r>
              <a:rPr lang="zh-TW" altLang="en-US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离散数学</a:t>
            </a:r>
            <a:endParaRPr lang="zh-CN" altLang="en-US" sz="2800" b="0" kern="1200">
              <a:solidFill>
                <a:srgbClr val="00B050"/>
              </a:solidFill>
              <a:latin typeface="Lucida Console" pitchFamily="49" charset="0"/>
              <a:ea typeface="华文楷体" pitchFamily="2" charset="-122"/>
              <a:cs typeface="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read_from("d.txt"</a:t>
            </a:r>
            <a:r>
              <a:rPr lang="en-US" altLang="zh-TW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, </a:t>
            </a: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D_score_array);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// </a:t>
            </a:r>
            <a:r>
              <a:rPr lang="zh-TW" altLang="en-US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几何与代数</a:t>
            </a:r>
            <a:endParaRPr lang="zh-CN" altLang="en-US" sz="2800" b="0" kern="1200">
              <a:solidFill>
                <a:srgbClr val="00B050"/>
              </a:solidFill>
              <a:latin typeface="Lucida Console" pitchFamily="49" charset="0"/>
              <a:ea typeface="华文楷体" pitchFamily="2" charset="-122"/>
              <a:cs typeface="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r</a:t>
            </a: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ead_from("g.txt", G_score_array);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// </a:t>
            </a:r>
            <a:r>
              <a:rPr lang="zh-TW" altLang="en-US" sz="2800" b="0" kern="1200">
                <a:solidFill>
                  <a:srgbClr val="00B050"/>
                </a:solidFill>
                <a:latin typeface="Lucida Console" pitchFamily="49" charset="0"/>
                <a:ea typeface="华文楷体" pitchFamily="2" charset="-122"/>
                <a:cs typeface=""/>
              </a:rPr>
              <a:t>一元微积分</a:t>
            </a:r>
            <a:endParaRPr lang="zh-CN" altLang="en-US" sz="2800" b="0" kern="1200">
              <a:solidFill>
                <a:srgbClr val="00B050"/>
              </a:solidFill>
              <a:latin typeface="Lucida Console" pitchFamily="49" charset="0"/>
              <a:ea typeface="华文楷体" pitchFamily="2" charset="-122"/>
              <a:cs typeface="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kern="1200">
                <a:solidFill>
                  <a:srgbClr val="0070C0"/>
                </a:solidFill>
                <a:latin typeface="Lucida Console" pitchFamily="49" charset="0"/>
                <a:ea typeface="华文楷体" pitchFamily="2" charset="-122"/>
                <a:cs typeface=""/>
              </a:rPr>
              <a:t>read_from("m.txt", M_score_array);</a:t>
            </a: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0182A3E0-C9A5-8E54-B808-E87CC4ED8A3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02693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5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0DF82AE-9532-90EE-1516-626918D51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2101888"/>
            <a:ext cx="11469511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从记录学生成绩的文本文件中，读入单科成绩数据</a:t>
            </a: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endParaRPr lang="en-US" altLang="zh-TW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为了进行此操作，需要先得到课程成绩的文件名。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3DA0043-F628-4864-533E-F084B46DB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90" y="2806277"/>
            <a:ext cx="650690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</a:rPr>
              <a:t>例如：</a:t>
            </a:r>
            <a:endParaRPr lang="en-US" b="0" kern="1200">
              <a:solidFill>
                <a:srgbClr val="7030A0"/>
              </a:solidFill>
              <a:latin typeface="Lucida Console" pitchFamily="49" charset="0"/>
              <a:ea typeface="华文楷体" pitchFamily="2" charset="-122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</a:rPr>
              <a:t>// </a:t>
            </a:r>
            <a:r>
              <a:rPr lang="zh-TW" alt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</a:rPr>
              <a:t>离散数学</a:t>
            </a:r>
            <a:endParaRPr lang="en-US" b="0" kern="1200">
              <a:solidFill>
                <a:srgbClr val="7030A0"/>
              </a:solidFill>
              <a:latin typeface="Lucida Console" pitchFamily="49" charset="0"/>
              <a:ea typeface="华文楷体" pitchFamily="2" charset="-122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</a:rPr>
              <a:t>read_from("d.txt", D_score_array);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5838940-9DEB-2F67-4AD1-C2E34F87529E}"/>
              </a:ext>
            </a:extLst>
          </p:cNvPr>
          <p:cNvSpPr txBox="1"/>
          <p:nvPr/>
        </p:nvSpPr>
        <p:spPr>
          <a:xfrm>
            <a:off x="528465" y="6026376"/>
            <a:ext cx="1106453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1300460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文件中一行代表一个学生，读入操作的步骤为：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1300460" lvl="1" indent="-650230" algn="l" defTabSz="1300460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打开文件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1300460" lvl="1" indent="-650230" algn="l" defTabSz="1300460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读入文件中的各行，每读入一行，就给成绩序列中的一名学生赋值</a:t>
            </a:r>
            <a:endParaRPr lang="en-US" altLang="zh-TW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  <a:p>
            <a:pPr marL="1300460" lvl="1" indent="-650230" algn="l" defTabSz="1300460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zh-TW" altLang="en-US" b="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关闭文件</a:t>
            </a:r>
            <a:endParaRPr lang="en-US" b="0" kern="12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8" name="幻灯片编号">
            <a:extLst>
              <a:ext uri="{FF2B5EF4-FFF2-40B4-BE49-F238E27FC236}">
                <a16:creationId xmlns:a16="http://schemas.microsoft.com/office/drawing/2014/main" id="{605A553C-695A-709F-BC8D-74C4595D93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56472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6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620BA66-1D4E-260E-F7D8-EAD9D1039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2246946"/>
            <a:ext cx="114695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spcAft>
                <a:spcPct val="0"/>
              </a:spcAft>
              <a:defRPr/>
            </a:pPr>
            <a:r>
              <a:rPr lang="zh-TW" altLang="en-US" sz="280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得到学生成绩的文本文件名。　通过键盘输入即可。</a:t>
            </a:r>
            <a:endParaRPr lang="zh-CN" altLang="en-US" sz="2800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E7912BE2-9CC1-FD27-F335-5C7C59123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267" y="3153000"/>
            <a:ext cx="4089581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  <a:cs typeface=""/>
              </a:rPr>
              <a:t>例如：</a:t>
            </a:r>
            <a:endParaRPr lang="zh-CN" altLang="en-US" b="0" kern="1200">
              <a:solidFill>
                <a:srgbClr val="7030A0"/>
              </a:solidFill>
              <a:latin typeface="Lucida Console" pitchFamily="49" charset="0"/>
              <a:ea typeface="华文楷体" pitchFamily="2" charset="-122"/>
              <a:cs typeface="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  <a:cs typeface=""/>
              </a:rPr>
              <a:t>// </a:t>
            </a:r>
            <a:r>
              <a:rPr lang="zh-TW" altLang="en-US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  <a:cs typeface=""/>
              </a:rPr>
              <a:t>离散数学</a:t>
            </a:r>
            <a:endParaRPr lang="zh-CN" altLang="en-US" b="0" kern="1200">
              <a:solidFill>
                <a:srgbClr val="7030A0"/>
              </a:solidFill>
              <a:latin typeface="Lucida Console" pitchFamily="49" charset="0"/>
              <a:ea typeface="华文楷体" pitchFamily="2" charset="-122"/>
              <a:cs typeface="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  <a:cs typeface=""/>
              </a:rPr>
              <a:t>char d_file_name[10];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kern="1200">
                <a:solidFill>
                  <a:srgbClr val="7030A0"/>
                </a:solidFill>
                <a:latin typeface="Lucida Console" pitchFamily="49" charset="0"/>
                <a:ea typeface="华文楷体" pitchFamily="2" charset="-122"/>
                <a:cs typeface=""/>
              </a:rPr>
              <a:t>cin &gt;&gt; d_file_name;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FA482F28-9F17-24C4-C54A-F9415F564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07" y="5725422"/>
            <a:ext cx="10855396" cy="3351046"/>
          </a:xfrm>
          <a:prstGeom prst="rect">
            <a:avLst/>
          </a:prstGeom>
          <a:noFill/>
          <a:ln w="9525" algn="ctr">
            <a:solidFill>
              <a:schemeClr val="tx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TXihei" pitchFamily="2" charset="-122"/>
                <a:ea typeface="STXihei" pitchFamily="2" charset="-122"/>
              </a:defRPr>
            </a:lvl9pPr>
          </a:lstStyle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注：输入文件流变量的成员函数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open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的参数，表示输入文件的名称，它实际上是由两个部分组成的：路径名和文件名。如果参数中没有路径名，则表示被打开的文件在当前路径（也称目录、文件夹）中。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路径名，由盘符、目录名（文件夹名）组成。如：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	d:\work</a:t>
            </a:r>
          </a:p>
          <a:p>
            <a:pPr algn="l" defTabSz="130046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	e:\tmp\example</a:t>
            </a: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D64644E1-1652-728B-375B-1B4A7A04A1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65459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7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9D64D7F-96C8-108D-644B-9113BB7FB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2265783"/>
            <a:ext cx="12016826" cy="523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TW" altLang="en-US" sz="280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设计各种数据的存放方法。</a:t>
            </a:r>
            <a:endParaRPr lang="en-US" altLang="zh-TW" sz="280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280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 文件名：字符串（数组）。最长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字符。</a:t>
            </a:r>
            <a:endParaRPr lang="en-US" altLang="zh-TW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 文件变量：文件输入流（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ifstream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）类型的变量。</a:t>
            </a:r>
            <a:endParaRPr lang="en-US" altLang="zh-TW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 单科成绩：结构数组。数组的元素是结构变量，包含有：姓名（字符串，最长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字符）、学号（长整数）、分数（整数）。元素数组最大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。共三科。</a:t>
            </a:r>
            <a:endParaRPr lang="en-US" altLang="zh-TW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 综合成绩：结构数组。数组的元素是结构变量，包含有：姓名（字符串，最长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字符）、学号（长整数）、离散数学成绩（整数）、几何与代数成绩（整数）、一元微积分成绩（整数）。元素数组最大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1E1C92DD-748D-6085-A757-28045F13A89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80943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B4D46C3-3622-8DA7-D50C-0360AC107A54}"/>
              </a:ext>
            </a:extLst>
          </p:cNvPr>
          <p:cNvSpPr/>
          <p:nvPr/>
        </p:nvSpPr>
        <p:spPr>
          <a:xfrm>
            <a:off x="528465" y="319775"/>
            <a:ext cx="1126525" cy="112652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r>
              <a:rPr lang="en-US" sz="6827" kern="1200">
                <a:solidFill>
                  <a:srgbClr val="FFFF00"/>
                </a:solidFill>
                <a:latin typeface="Impact" pitchFamily="34" charset="0"/>
              </a:rPr>
              <a:t>7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9D64D7F-96C8-108D-644B-9113BB7FB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65" y="2265783"/>
            <a:ext cx="12016826" cy="30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algn="l"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TW" altLang="en-US" sz="280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设计各种数据的存放方法。</a:t>
            </a:r>
            <a:endParaRPr lang="en-US" altLang="zh-TW" sz="280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TW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最高分、最低分、平均分：最高、最低和平均的学分积成绩，浮点变量。</a:t>
            </a:r>
            <a:endParaRPr lang="en-US" altLang="zh-TW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130046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直方图：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个元素组成的数组，从低到高依次对应“不及格”、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60~69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70~79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80~89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90~99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TW" altLang="en-US" b="0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等分数段的学生人数，所以元素类型为整数。</a:t>
            </a:r>
            <a:endParaRPr lang="zh-CN" altLang="en-US" b="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幻灯片编号">
            <a:extLst>
              <a:ext uri="{FF2B5EF4-FFF2-40B4-BE49-F238E27FC236}">
                <a16:creationId xmlns:a16="http://schemas.microsoft.com/office/drawing/2014/main" id="{0315C404-12D7-8439-5748-24815A17E68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1223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42" name="文件的位置"/>
          <p:cNvSpPr>
            <a:spLocks noGrp="1"/>
          </p:cNvSpPr>
          <p:nvPr>
            <p:ph type="title"/>
          </p:nvPr>
        </p:nvSpPr>
        <p:spPr>
          <a:xfrm>
            <a:off x="547201" y="284479"/>
            <a:ext cx="2967524" cy="1152045"/>
          </a:xfrm>
          <a:prstGeom prst="rect">
            <a:avLst/>
          </a:prstGeom>
        </p:spPr>
        <p:txBody>
          <a:bodyPr/>
          <a:lstStyle/>
          <a:p>
            <a:r>
              <a:t>文件的位置</a:t>
            </a:r>
          </a:p>
        </p:txBody>
      </p:sp>
      <p:pic>
        <p:nvPicPr>
          <p:cNvPr id="4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76" y="1803965"/>
            <a:ext cx="7680960" cy="76651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" name="Rectangle 8"/>
          <p:cNvSpPr/>
          <p:nvPr/>
        </p:nvSpPr>
        <p:spPr>
          <a:xfrm>
            <a:off x="2201334" y="4876800"/>
            <a:ext cx="3276035" cy="2560321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grpSp>
        <p:nvGrpSpPr>
          <p:cNvPr id="47" name="AutoShape 9"/>
          <p:cNvGrpSpPr/>
          <p:nvPr/>
        </p:nvGrpSpPr>
        <p:grpSpPr>
          <a:xfrm>
            <a:off x="5360171" y="5956301"/>
            <a:ext cx="7240643" cy="3099632"/>
            <a:chOff x="0" y="0"/>
            <a:chExt cx="7240641" cy="3099631"/>
          </a:xfrm>
        </p:grpSpPr>
        <p:sp>
          <p:nvSpPr>
            <p:cNvPr id="45" name="形状"/>
            <p:cNvSpPr/>
            <p:nvPr/>
          </p:nvSpPr>
          <p:spPr>
            <a:xfrm>
              <a:off x="0" y="0"/>
              <a:ext cx="7240642" cy="309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74" y="17111"/>
                  </a:moveTo>
                  <a:cubicBezTo>
                    <a:pt x="14674" y="16615"/>
                    <a:pt x="14846" y="16213"/>
                    <a:pt x="15058" y="16213"/>
                  </a:cubicBezTo>
                  <a:lnTo>
                    <a:pt x="15828" y="16213"/>
                  </a:lnTo>
                  <a:lnTo>
                    <a:pt x="0" y="0"/>
                  </a:lnTo>
                  <a:lnTo>
                    <a:pt x="17560" y="16213"/>
                  </a:lnTo>
                  <a:lnTo>
                    <a:pt x="21216" y="16213"/>
                  </a:lnTo>
                  <a:cubicBezTo>
                    <a:pt x="21428" y="16213"/>
                    <a:pt x="21600" y="16615"/>
                    <a:pt x="21600" y="17111"/>
                  </a:cubicBezTo>
                  <a:lnTo>
                    <a:pt x="21600" y="17111"/>
                  </a:lnTo>
                  <a:lnTo>
                    <a:pt x="21600" y="20702"/>
                  </a:lnTo>
                  <a:cubicBezTo>
                    <a:pt x="21600" y="21198"/>
                    <a:pt x="21428" y="21600"/>
                    <a:pt x="21216" y="21600"/>
                  </a:cubicBezTo>
                  <a:lnTo>
                    <a:pt x="15058" y="21600"/>
                  </a:lnTo>
                  <a:cubicBezTo>
                    <a:pt x="14846" y="21600"/>
                    <a:pt x="14674" y="21198"/>
                    <a:pt x="14674" y="20702"/>
                  </a:cubicBezTo>
                  <a:lnTo>
                    <a:pt x="14674" y="17111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46" name="目录树"/>
            <p:cNvSpPr txBox="1"/>
            <p:nvPr/>
          </p:nvSpPr>
          <p:spPr>
            <a:xfrm>
              <a:off x="4956694" y="2494801"/>
              <a:ext cx="2246209" cy="46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>
              <a:lvl1pPr defTabSz="1300480">
                <a:defRPr>
                  <a:solidFill>
                    <a:schemeClr val="accent5">
                      <a:hueOff val="-82419"/>
                      <a:satOff val="-9512"/>
                      <a:lumOff val="-16342"/>
                    </a:schemeClr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目录树</a:t>
              </a:r>
            </a:p>
          </p:txBody>
        </p:sp>
      </p:grpSp>
      <p:grpSp>
        <p:nvGrpSpPr>
          <p:cNvPr id="50" name="AutoShape 9"/>
          <p:cNvGrpSpPr/>
          <p:nvPr/>
        </p:nvGrpSpPr>
        <p:grpSpPr>
          <a:xfrm>
            <a:off x="5897466" y="3583652"/>
            <a:ext cx="6703348" cy="2869623"/>
            <a:chOff x="0" y="0"/>
            <a:chExt cx="6703347" cy="2869622"/>
          </a:xfrm>
        </p:grpSpPr>
        <p:sp>
          <p:nvSpPr>
            <p:cNvPr id="48" name="形状"/>
            <p:cNvSpPr/>
            <p:nvPr/>
          </p:nvSpPr>
          <p:spPr>
            <a:xfrm>
              <a:off x="0" y="0"/>
              <a:ext cx="6703348" cy="286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74" y="17111"/>
                  </a:moveTo>
                  <a:cubicBezTo>
                    <a:pt x="14674" y="16615"/>
                    <a:pt x="14846" y="16213"/>
                    <a:pt x="15058" y="16213"/>
                  </a:cubicBezTo>
                  <a:lnTo>
                    <a:pt x="15828" y="16213"/>
                  </a:lnTo>
                  <a:lnTo>
                    <a:pt x="0" y="0"/>
                  </a:lnTo>
                  <a:lnTo>
                    <a:pt x="17560" y="16213"/>
                  </a:lnTo>
                  <a:lnTo>
                    <a:pt x="21216" y="16213"/>
                  </a:lnTo>
                  <a:cubicBezTo>
                    <a:pt x="21428" y="16213"/>
                    <a:pt x="21600" y="16615"/>
                    <a:pt x="21600" y="17111"/>
                  </a:cubicBezTo>
                  <a:lnTo>
                    <a:pt x="21600" y="17111"/>
                  </a:lnTo>
                  <a:lnTo>
                    <a:pt x="21600" y="20702"/>
                  </a:lnTo>
                  <a:cubicBezTo>
                    <a:pt x="21600" y="21198"/>
                    <a:pt x="21428" y="21600"/>
                    <a:pt x="21216" y="21600"/>
                  </a:cubicBezTo>
                  <a:lnTo>
                    <a:pt x="15058" y="21600"/>
                  </a:lnTo>
                  <a:cubicBezTo>
                    <a:pt x="14846" y="21600"/>
                    <a:pt x="14674" y="21198"/>
                    <a:pt x="14674" y="20702"/>
                  </a:cubicBezTo>
                  <a:lnTo>
                    <a:pt x="14674" y="17111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49" name="路径"/>
            <p:cNvSpPr txBox="1"/>
            <p:nvPr/>
          </p:nvSpPr>
          <p:spPr>
            <a:xfrm>
              <a:off x="4578584" y="2307270"/>
              <a:ext cx="2079529" cy="434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spAutoFit/>
            </a:bodyPr>
            <a:lstStyle>
              <a:lvl1pPr defTabSz="1300480">
                <a:defRPr>
                  <a:solidFill>
                    <a:schemeClr val="accent5">
                      <a:hueOff val="-82419"/>
                      <a:satOff val="-9512"/>
                      <a:lumOff val="-16342"/>
                    </a:schemeClr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路径</a:t>
              </a:r>
            </a:p>
          </p:txBody>
        </p:sp>
      </p:grpSp>
      <p:grpSp>
        <p:nvGrpSpPr>
          <p:cNvPr id="53" name="AutoShape 9"/>
          <p:cNvGrpSpPr/>
          <p:nvPr/>
        </p:nvGrpSpPr>
        <p:grpSpPr>
          <a:xfrm>
            <a:off x="8742923" y="1917943"/>
            <a:ext cx="3858591" cy="2174250"/>
            <a:chOff x="0" y="0"/>
            <a:chExt cx="3858590" cy="2174249"/>
          </a:xfrm>
        </p:grpSpPr>
        <p:sp>
          <p:nvSpPr>
            <p:cNvPr id="51" name="形状"/>
            <p:cNvSpPr/>
            <p:nvPr/>
          </p:nvSpPr>
          <p:spPr>
            <a:xfrm>
              <a:off x="0" y="0"/>
              <a:ext cx="3858590" cy="2174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68" y="1185"/>
                  </a:moveTo>
                  <a:cubicBezTo>
                    <a:pt x="9568" y="531"/>
                    <a:pt x="9867" y="0"/>
                    <a:pt x="10236" y="0"/>
                  </a:cubicBezTo>
                  <a:lnTo>
                    <a:pt x="11573" y="0"/>
                  </a:lnTo>
                  <a:lnTo>
                    <a:pt x="20932" y="0"/>
                  </a:lnTo>
                  <a:cubicBezTo>
                    <a:pt x="21301" y="0"/>
                    <a:pt x="21600" y="531"/>
                    <a:pt x="21600" y="1185"/>
                  </a:cubicBezTo>
                  <a:lnTo>
                    <a:pt x="21600" y="5925"/>
                  </a:lnTo>
                  <a:cubicBezTo>
                    <a:pt x="21600" y="6580"/>
                    <a:pt x="21301" y="7110"/>
                    <a:pt x="20932" y="7110"/>
                  </a:cubicBezTo>
                  <a:lnTo>
                    <a:pt x="14581" y="7110"/>
                  </a:lnTo>
                  <a:lnTo>
                    <a:pt x="0" y="21600"/>
                  </a:lnTo>
                  <a:lnTo>
                    <a:pt x="11573" y="7110"/>
                  </a:lnTo>
                  <a:lnTo>
                    <a:pt x="10236" y="7110"/>
                  </a:lnTo>
                  <a:cubicBezTo>
                    <a:pt x="9867" y="7110"/>
                    <a:pt x="9568" y="6580"/>
                    <a:pt x="9568" y="5925"/>
                  </a:cubicBezTo>
                  <a:lnTo>
                    <a:pt x="9568" y="5925"/>
                  </a:lnTo>
                  <a:lnTo>
                    <a:pt x="9568" y="4148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52" name="文件"/>
            <p:cNvSpPr txBox="1"/>
            <p:nvPr/>
          </p:nvSpPr>
          <p:spPr>
            <a:xfrm>
              <a:off x="1744123" y="143068"/>
              <a:ext cx="2079529" cy="434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spAutoFit/>
            </a:bodyPr>
            <a:lstStyle>
              <a:lvl1pPr defTabSz="1300480">
                <a:defRPr>
                  <a:solidFill>
                    <a:schemeClr val="accent5">
                      <a:hueOff val="-82419"/>
                      <a:satOff val="-9512"/>
                      <a:lumOff val="-16342"/>
                    </a:schemeClr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文件</a:t>
              </a:r>
            </a:p>
          </p:txBody>
        </p:sp>
      </p:grpSp>
      <p:sp>
        <p:nvSpPr>
          <p:cNvPr id="54" name="Rectangle 8"/>
          <p:cNvSpPr/>
          <p:nvPr/>
        </p:nvSpPr>
        <p:spPr>
          <a:xfrm>
            <a:off x="2713848" y="3341511"/>
            <a:ext cx="3788553" cy="307058"/>
          </a:xfrm>
          <a:prstGeom prst="rect">
            <a:avLst/>
          </a:prstGeom>
          <a:ln w="50800">
            <a:solidFill>
              <a:srgbClr val="0099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  <p:sp>
        <p:nvSpPr>
          <p:cNvPr id="55" name="Rectangle 8"/>
          <p:cNvSpPr/>
          <p:nvPr/>
        </p:nvSpPr>
        <p:spPr>
          <a:xfrm>
            <a:off x="6547555" y="3648568"/>
            <a:ext cx="3027682" cy="819575"/>
          </a:xfrm>
          <a:prstGeom prst="rect">
            <a:avLst/>
          </a:prstGeom>
          <a:ln w="50800">
            <a:solidFill>
              <a:srgbClr val="8064A2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b="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63D4AF-0912-7EFC-521B-6A7BB1CFA94E}"/>
              </a:ext>
            </a:extLst>
          </p:cNvPr>
          <p:cNvSpPr txBox="1"/>
          <p:nvPr/>
        </p:nvSpPr>
        <p:spPr>
          <a:xfrm>
            <a:off x="547201" y="2217786"/>
            <a:ext cx="7957704" cy="7355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2800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#include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&lt;iostream&gt;</a:t>
            </a:r>
            <a:endParaRPr lang="en-US" altLang="zh-CN" sz="28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sz="2800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#include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&lt;fstream&gt;</a:t>
            </a:r>
            <a:endParaRPr lang="en-US" altLang="zh-CN" sz="28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using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namespace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std;</a:t>
            </a:r>
          </a:p>
          <a:p>
            <a:pPr algn="l"/>
            <a:b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struct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OneGrade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// </a:t>
            </a:r>
            <a:r>
              <a:rPr lang="zh-CN" altLang="en-US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单科成绩</a:t>
            </a:r>
            <a:endParaRPr lang="zh-CN" altLang="en-US" sz="28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char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name[</a:t>
            </a:r>
            <a:r>
              <a:rPr lang="en-US" altLang="zh-CN" sz="28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long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score;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};</a:t>
            </a:r>
          </a:p>
          <a:p>
            <a:pPr algn="l"/>
            <a:b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struct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AllGrade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// </a:t>
            </a:r>
            <a:r>
              <a:rPr lang="zh-CN" altLang="en-US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综合成绩</a:t>
            </a:r>
            <a:endParaRPr lang="zh-CN" altLang="en-US" sz="28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char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name[</a:t>
            </a:r>
            <a:r>
              <a:rPr lang="en-US" altLang="zh-CN" sz="28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long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m_score, g_score, d_score;</a:t>
            </a:r>
          </a:p>
          <a:p>
            <a:pPr algn="l"/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};</a:t>
            </a: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75CA4E0A-7AF4-8CCD-F0FA-CF6D92ABBE5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69683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92B894-4A41-4CF5-D091-DD57A2311591}"/>
              </a:ext>
            </a:extLst>
          </p:cNvPr>
          <p:cNvSpPr txBox="1"/>
          <p:nvPr/>
        </p:nvSpPr>
        <p:spPr>
          <a:xfrm>
            <a:off x="547201" y="2165106"/>
            <a:ext cx="9573491" cy="7478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read_from(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char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fname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], </a:t>
            </a:r>
            <a:r>
              <a:rPr lang="en-US" altLang="zh-CN" b="0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OneGrade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score_array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]) 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idx =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student index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ifstream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fin;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fin.open(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fname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while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(!fin.eof()) 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char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name[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long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score;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fin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&gt;&gt;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name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&gt;&gt;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&gt;&gt;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score;</a:t>
            </a:r>
          </a:p>
          <a:p>
            <a:pPr algn="l"/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strcpy(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score_array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[idx].name, name);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score_array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[idx].id = id;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808080"/>
                </a:solidFill>
                <a:effectLst/>
                <a:latin typeface="Iosevka Fixed" panose="02000509030000000004" pitchFamily="49" charset="0"/>
              </a:rPr>
              <a:t>score_array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[idx].score = score;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idx++;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}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fin.close();</a:t>
            </a:r>
          </a:p>
          <a:p>
            <a:pPr algn="l"/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return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idx;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}</a:t>
            </a: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1B56B1AE-56DC-DC74-CD9D-F387E56E58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45123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CFE2FC-C892-0800-C319-39FE843CC04E}"/>
              </a:ext>
            </a:extLst>
          </p:cNvPr>
          <p:cNvSpPr txBox="1"/>
          <p:nvPr/>
        </p:nvSpPr>
        <p:spPr>
          <a:xfrm>
            <a:off x="547201" y="2310211"/>
            <a:ext cx="11506254" cy="66770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 dirty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main()</a:t>
            </a:r>
          </a:p>
          <a:p>
            <a:pPr algn="l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stu_num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=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学生总人数</a:t>
            </a:r>
            <a:endParaRPr lang="zh-CN" altLang="en-US" b="0" dirty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m_file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g_file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d_file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>
              <a:lnSpc>
                <a:spcPct val="150000"/>
              </a:lnSpc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OneGrade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m_grade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g_grade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d_grade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>
              <a:lnSpc>
                <a:spcPct val="150000"/>
              </a:lnSpc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 err="1">
                <a:solidFill>
                  <a:srgbClr val="2B91AF"/>
                </a:solidFill>
                <a:effectLst/>
                <a:latin typeface="Iosevka Fixed" panose="02000509030000000004" pitchFamily="49" charset="0"/>
              </a:rPr>
              <a:t>AllGrade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mgd_grade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memset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mgd_grade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, </a:t>
            </a:r>
            <a:r>
              <a:rPr lang="en-US" altLang="zh-CN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sizeof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mgd_grade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));</a:t>
            </a:r>
            <a:r>
              <a:rPr lang="zh-CN" altLang="en-US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//</a:t>
            </a:r>
            <a:r>
              <a:rPr lang="zh-CN" altLang="en-US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用</a:t>
            </a:r>
            <a:r>
              <a:rPr lang="en-US" altLang="zh-CN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填充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mgd_grade</a:t>
            </a:r>
            <a:r>
              <a:rPr lang="zh-CN" altLang="en-US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数组的内存空间</a:t>
            </a:r>
            <a:endParaRPr lang="en-US" altLang="zh-CN" dirty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>
              <a:lnSpc>
                <a:spcPct val="150000"/>
              </a:lnSpc>
            </a:pPr>
            <a:b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max_gpa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min_gpa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avg_gpa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hist[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6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六个分数段：不及格，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~70, ~80, ~90, ~100, 100</a:t>
            </a:r>
            <a:endParaRPr lang="zh-CN" altLang="en-US" b="0" dirty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F8E34E51-E518-55BB-FD32-8B6C5367AEB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62409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847166-08A1-C012-603C-BCB433BC6631}"/>
              </a:ext>
            </a:extLst>
          </p:cNvPr>
          <p:cNvSpPr txBox="1"/>
          <p:nvPr/>
        </p:nvSpPr>
        <p:spPr>
          <a:xfrm>
            <a:off x="547202" y="2216467"/>
            <a:ext cx="8077254" cy="71345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&lt;&lt; </a:t>
            </a:r>
            <a:r>
              <a:rPr lang="en-US" altLang="zh-CN" sz="2800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"input m_grade file:"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cin &gt;&gt; m_file;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stu_num = read_from(m_file, m_grade);</a:t>
            </a:r>
          </a:p>
          <a:p>
            <a:pPr algn="l">
              <a:lnSpc>
                <a:spcPct val="150000"/>
              </a:lnSpc>
            </a:pPr>
            <a:b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&lt;&lt; </a:t>
            </a:r>
            <a:r>
              <a:rPr lang="en-US" altLang="zh-CN" sz="2800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"input g_grade file:"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cin &gt;&gt; g_file;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read_from(g_file, g_grade);</a:t>
            </a:r>
          </a:p>
          <a:p>
            <a:pPr algn="l">
              <a:lnSpc>
                <a:spcPct val="150000"/>
              </a:lnSpc>
            </a:pPr>
            <a:b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&lt;&lt; </a:t>
            </a:r>
            <a:r>
              <a:rPr lang="en-US" altLang="zh-CN" sz="2800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"input d_grade file:"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cin &gt;&gt; d_file;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read_from(d_file, d_grade);</a:t>
            </a: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1D70AE0C-1F6A-7A3A-1142-C04A17D0E7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62039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5A1EEA-5D2F-88FC-BBEA-7BE9EC119555}"/>
              </a:ext>
            </a:extLst>
          </p:cNvPr>
          <p:cNvSpPr txBox="1"/>
          <p:nvPr/>
        </p:nvSpPr>
        <p:spPr>
          <a:xfrm>
            <a:off x="547201" y="3062361"/>
            <a:ext cx="9663599" cy="4547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8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= </a:t>
            </a:r>
            <a:r>
              <a:rPr lang="en-US" altLang="zh-CN" sz="28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 &lt; stu_num; i++)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{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strcpy(mgd_grade[i].name,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d_grade[i].name);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mgd_grade[i].id = d_grade[i].id;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mgd_grade[i].d_score = d_grade[i].score;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}</a:t>
            </a:r>
            <a:r>
              <a:rPr lang="en-US" altLang="zh-CN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</a:t>
            </a:r>
            <a:r>
              <a:rPr lang="zh-CN" altLang="en-US" sz="28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完成一门课程的成绩复制</a:t>
            </a:r>
            <a:endParaRPr lang="zh-CN" altLang="en-US" sz="28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1C2D1030-651E-0E7D-974E-E50412069A6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31773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D0B6D3-5E7D-7024-99A7-42C41DE78959}"/>
              </a:ext>
            </a:extLst>
          </p:cNvPr>
          <p:cNvSpPr txBox="1"/>
          <p:nvPr/>
        </p:nvSpPr>
        <p:spPr>
          <a:xfrm>
            <a:off x="547201" y="2034364"/>
            <a:ext cx="7800163" cy="7430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 &lt; stu_num; i++)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j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j &lt; stu_num; j++)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(mgd_grade[j].id == g_grade[i].id)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mgd_grade[j].g_score = g_grade[i].score;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break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 &lt; stu_num; i++)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j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j &lt; stu_num; j++)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(mgd_grade[j].id == m_grade[i].id)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mgd_grade[j].m_score = m_grade[i].score;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break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}</a:t>
            </a: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58C05004-2483-6CEF-BF12-106BBD7994B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13812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A14D9E-1708-547C-66A8-833992AB64AC}"/>
              </a:ext>
            </a:extLst>
          </p:cNvPr>
          <p:cNvSpPr txBox="1"/>
          <p:nvPr/>
        </p:nvSpPr>
        <p:spPr>
          <a:xfrm>
            <a:off x="547201" y="2264274"/>
            <a:ext cx="11672508" cy="6967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max_gpa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min_gpa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100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avg_gpa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memset(hist,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,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sizeof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(hist));</a:t>
            </a:r>
          </a:p>
          <a:p>
            <a:pPr algn="l">
              <a:lnSpc>
                <a:spcPct val="150000"/>
              </a:lnSpc>
            </a:pPr>
            <a:b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=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 &lt; stu_num; i++) 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float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gpa = (mgd_grade[i].m_score *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4.0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+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mgd_grade[i].g_score *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4.0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+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mgd_grade[i].d_score *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3.0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 / </a:t>
            </a:r>
            <a:r>
              <a:rPr lang="en-US" altLang="zh-CN" sz="2000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11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  <a:endParaRPr lang="zh-CN" altLang="en-US" sz="20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>
              <a:lnSpc>
                <a:spcPct val="150000"/>
              </a:lnSpc>
            </a:pPr>
            <a:br>
              <a:rPr lang="zh-CN" altLang="en-US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zh-CN" altLang="en-US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&gt; max_gpa)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max_gpa = gpa;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sz="2000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min_gpa)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min_gpa = gpa;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avg_gpa += gpa;</a:t>
            </a:r>
            <a:r>
              <a:rPr lang="en-US" altLang="zh-CN" sz="20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</a:t>
            </a:r>
            <a:r>
              <a:rPr lang="zh-CN" altLang="en-US" sz="2000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先累加求和，循环结束后再除以人数</a:t>
            </a:r>
            <a:endParaRPr lang="zh-CN" altLang="en-US" sz="2000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</p:txBody>
      </p:sp>
      <p:sp>
        <p:nvSpPr>
          <p:cNvPr id="6" name="幻灯片编号">
            <a:extLst>
              <a:ext uri="{FF2B5EF4-FFF2-40B4-BE49-F238E27FC236}">
                <a16:creationId xmlns:a16="http://schemas.microsoft.com/office/drawing/2014/main" id="{F50D59C6-90A5-9226-B088-631B83FB4CE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38030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302B4A-43B9-8AA4-44E0-7AABCF8A6051}"/>
              </a:ext>
            </a:extLst>
          </p:cNvPr>
          <p:cNvSpPr txBox="1"/>
          <p:nvPr/>
        </p:nvSpPr>
        <p:spPr>
          <a:xfrm>
            <a:off x="547201" y="2112242"/>
            <a:ext cx="9204666" cy="7478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60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				// [ 0, 60)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 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70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1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			// [60, 70)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 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80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2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		// [70, 80)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 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90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3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	// [80, 90)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 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100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4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// [90, 100)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5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// 100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    }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    }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}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716E9C9-56B0-D816-F231-5ED2013DD270}"/>
              </a:ext>
            </a:extLst>
          </p:cNvPr>
          <p:cNvSpPr/>
          <p:nvPr/>
        </p:nvSpPr>
        <p:spPr>
          <a:xfrm>
            <a:off x="2327564" y="3262745"/>
            <a:ext cx="4174836" cy="5867400"/>
          </a:xfrm>
          <a:prstGeom prst="roundRect">
            <a:avLst>
              <a:gd name="adj" fmla="val 2196"/>
            </a:avLst>
          </a:prstGeom>
          <a:solidFill>
            <a:srgbClr val="FCDFED">
              <a:alpha val="52157"/>
            </a:srgbClr>
          </a:solidFill>
          <a:ln w="28575">
            <a:solidFill>
              <a:srgbClr val="7030A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C1F7663E-194F-BF77-6F3A-7F4318CD42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432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302B4A-43B9-8AA4-44E0-7AABCF8A6051}"/>
              </a:ext>
            </a:extLst>
          </p:cNvPr>
          <p:cNvSpPr txBox="1"/>
          <p:nvPr/>
        </p:nvSpPr>
        <p:spPr>
          <a:xfrm>
            <a:off x="547201" y="2112242"/>
            <a:ext cx="9204666" cy="7478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if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(gpa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60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)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hist[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]++;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					// [ 0, 60)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else 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{</a:t>
            </a:r>
          </a:p>
          <a:p>
            <a:pPr algn="l"/>
            <a:r>
              <a:rPr lang="en-US" altLang="zh-CN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    </a:t>
            </a:r>
            <a:r>
              <a:rPr lang="en-US" altLang="zh-CN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osevka Fixed" panose="02000509030000000004" pitchFamily="49" charset="0"/>
              </a:rPr>
              <a:t>hist[</a:t>
            </a:r>
            <a:r>
              <a:rPr lang="en-US" altLang="zh-CN">
                <a:solidFill>
                  <a:srgbClr val="098658"/>
                </a:solidFill>
                <a:effectLst/>
                <a:highlight>
                  <a:srgbClr val="FFFF00"/>
                </a:highlight>
                <a:latin typeface="Iosevka Fixed" panose="02000509030000000004" pitchFamily="49" charset="0"/>
              </a:rPr>
              <a:t>gpa/10 - 5</a:t>
            </a:r>
            <a:r>
              <a:rPr lang="en-US" altLang="zh-CN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osevka Fixed" panose="02000509030000000004" pitchFamily="49" charset="0"/>
              </a:rPr>
              <a:t>]++;</a:t>
            </a:r>
            <a:r>
              <a:rPr lang="en-US" altLang="zh-CN">
                <a:solidFill>
                  <a:srgbClr val="008000"/>
                </a:solidFill>
                <a:effectLst/>
                <a:highlight>
                  <a:srgbClr val="FFFF00"/>
                </a:highlight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				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</a:t>
            </a: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endParaRPr lang="en-US" altLang="zh-CN" b="0"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 </a:t>
            </a:r>
          </a:p>
          <a:p>
            <a:pPr algn="l"/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/>
            <a:r>
              <a:rPr lang="en-US" altLang="zh-CN" b="0">
                <a:latin typeface="Iosevka Fixed" panose="02000509030000000004" pitchFamily="49" charset="0"/>
              </a:rPr>
              <a:t> </a:t>
            </a:r>
          </a:p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       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5E2DF-10F0-8FA3-FA10-0D2211404106}"/>
              </a:ext>
            </a:extLst>
          </p:cNvPr>
          <p:cNvSpPr txBox="1"/>
          <p:nvPr/>
        </p:nvSpPr>
        <p:spPr>
          <a:xfrm>
            <a:off x="5025072" y="5620894"/>
            <a:ext cx="2954655" cy="461665"/>
          </a:xfrm>
          <a:prstGeom prst="rect">
            <a:avLst/>
          </a:prstGeom>
          <a:solidFill>
            <a:srgbClr val="FCDFED"/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kumimoji="1" lang="zh-CN" altLang="en-US" sz="2400" kern="1200">
                <a:solidFill>
                  <a:schemeClr val="tx1"/>
                </a:solidFill>
                <a:latin typeface="Microsoft YaHei"/>
                <a:ea typeface="Microsoft YaHei"/>
                <a:cs typeface="Microsoft YaHei"/>
              </a:rPr>
              <a:t>改写代码，提高效率</a:t>
            </a: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0F2CF76C-CAC5-33B8-A66E-C2D51F64B3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30300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580AD-4120-B013-4A0B-018C8CF2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493381" cy="1152045"/>
          </a:xfrm>
        </p:spPr>
        <p:txBody>
          <a:bodyPr/>
          <a:lstStyle/>
          <a:p>
            <a:pPr algn="r"/>
            <a:r>
              <a:rPr lang="zh-CN" altLang="en-US"/>
              <a:t>程序的实现（参考代码）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CF9AAC-B387-46AD-8D06-3C35993D0448}"/>
              </a:ext>
            </a:extLst>
          </p:cNvPr>
          <p:cNvSpPr txBox="1"/>
          <p:nvPr/>
        </p:nvSpPr>
        <p:spPr>
          <a:xfrm>
            <a:off x="547201" y="2264274"/>
            <a:ext cx="11042126" cy="7236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}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for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avg_gpa /= stu_num;</a:t>
            </a:r>
          </a:p>
          <a:p>
            <a:pPr algn="l">
              <a:lnSpc>
                <a:spcPct val="150000"/>
              </a:lnSpc>
            </a:pPr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"MAX GPA = 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max_gpa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endl;</a:t>
            </a: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"MIN GPA = 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min_gpa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endl;</a:t>
            </a: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"AVG GPA = 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avg_gpa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endl;</a:t>
            </a:r>
          </a:p>
          <a:p>
            <a:pPr algn="l">
              <a:lnSpc>
                <a:spcPct val="150000"/>
              </a:lnSpc>
            </a:pPr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cout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"[0..59], [60..69], [70..79], [80..89], [90..99], 100\n"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for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(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int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=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 &lt;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6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 i++) </a:t>
            </a: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    cout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"HIST["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i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A31515"/>
                </a:solidFill>
                <a:effectLst/>
                <a:latin typeface="Iosevka Fixed" panose="02000509030000000004" pitchFamily="49" charset="0"/>
              </a:rPr>
              <a:t>"]: "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hist[i] </a:t>
            </a:r>
            <a:r>
              <a:rPr lang="en-US" altLang="zh-CN" b="0">
                <a:solidFill>
                  <a:srgbClr val="008080"/>
                </a:solidFill>
                <a:effectLst/>
                <a:latin typeface="Iosevka Fixed" panose="02000509030000000004" pitchFamily="49" charset="0"/>
              </a:rPr>
              <a:t>&lt;&lt;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endl;</a:t>
            </a:r>
          </a:p>
          <a:p>
            <a:pPr algn="l">
              <a:lnSpc>
                <a:spcPct val="150000"/>
              </a:lnSpc>
            </a:pPr>
            <a:b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</a:b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    </a:t>
            </a:r>
            <a:r>
              <a:rPr lang="en-US" altLang="zh-CN" b="0">
                <a:solidFill>
                  <a:srgbClr val="0000FF"/>
                </a:solidFill>
                <a:effectLst/>
                <a:latin typeface="Iosevka Fixed" panose="02000509030000000004" pitchFamily="49" charset="0"/>
              </a:rPr>
              <a:t>return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 </a:t>
            </a:r>
            <a:r>
              <a:rPr lang="en-US" altLang="zh-CN" b="0">
                <a:solidFill>
                  <a:srgbClr val="098658"/>
                </a:solidFill>
                <a:effectLst/>
                <a:latin typeface="Iosevka Fixed" panose="02000509030000000004" pitchFamily="49" charset="0"/>
              </a:rPr>
              <a:t>0</a:t>
            </a: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b="0">
                <a:solidFill>
                  <a:srgbClr val="000000"/>
                </a:solidFill>
                <a:effectLst/>
                <a:latin typeface="Iosevka Fixed" panose="02000509030000000004" pitchFamily="49" charset="0"/>
              </a:rPr>
              <a:t>}</a:t>
            </a:r>
            <a:r>
              <a:rPr lang="en-US" altLang="zh-CN" b="0">
                <a:solidFill>
                  <a:srgbClr val="008000"/>
                </a:solidFill>
                <a:effectLst/>
                <a:latin typeface="Iosevka Fixed" panose="02000509030000000004" pitchFamily="49" charset="0"/>
              </a:rPr>
              <a:t> // main()</a:t>
            </a:r>
            <a:endParaRPr lang="en-US" altLang="zh-CN" b="0">
              <a:solidFill>
                <a:srgbClr val="000000"/>
              </a:solidFill>
              <a:effectLst/>
              <a:latin typeface="Iosevka Fixed" panose="02000509030000000004" pitchFamily="49" charset="0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49B05589-2E72-5768-65F2-752BC5F0CE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9152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85" name="文件的类型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09942" cy="1152045"/>
          </a:xfrm>
          <a:prstGeom prst="rect">
            <a:avLst/>
          </a:prstGeom>
        </p:spPr>
        <p:txBody>
          <a:bodyPr/>
          <a:lstStyle/>
          <a:p>
            <a:r>
              <a:t>文件的类型</a:t>
            </a:r>
            <a:r>
              <a:rPr lang="en-US" altLang="zh-CN"/>
              <a:t> – </a:t>
            </a:r>
            <a:r>
              <a:rPr lang="zh-CN" altLang="en-US"/>
              <a:t>数据的存储方式</a:t>
            </a:r>
            <a:endParaRPr/>
          </a:p>
        </p:txBody>
      </p:sp>
      <p:sp>
        <p:nvSpPr>
          <p:cNvPr id="86" name="文本文件…"/>
          <p:cNvSpPr txBox="1">
            <a:spLocks noGrp="1"/>
          </p:cNvSpPr>
          <p:nvPr>
            <p:ph type="body" idx="4294967295"/>
          </p:nvPr>
        </p:nvSpPr>
        <p:spPr>
          <a:xfrm>
            <a:off x="735953" y="2180782"/>
            <a:ext cx="11532893" cy="7003628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471170" indent="-471170" algn="just" defTabSz="1300480">
              <a:lnSpc>
                <a:spcPct val="130000"/>
              </a:lnSpc>
              <a:spcBef>
                <a:spcPts val="1000"/>
              </a:spcBef>
              <a:buSzPct val="100000"/>
              <a:buFont typeface="Arial" panose="020B0604020202020204"/>
              <a:defRPr>
                <a:solidFill>
                  <a:schemeClr val="accent1">
                    <a:lumOff val="-1357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 lang="zh-CN" altLang="en-US"/>
              <a:t>非文本文件（二进制文件）</a:t>
            </a:r>
          </a:p>
          <a:p>
            <a:pPr marL="845185" lvl="1" indent="-387985" algn="just" defTabSz="1300480">
              <a:lnSpc>
                <a:spcPct val="130000"/>
              </a:lnSpc>
              <a:spcBef>
                <a:spcPts val="900"/>
              </a:spcBef>
              <a:buSzPct val="100000"/>
              <a:buFont typeface="Arial" panose="020B0604020202020204"/>
              <a:buChar char="–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lang="zh-CN" altLang="en-US"/>
              <a:t>存储格式不符合“文本文件”的要求。如各种音频、视频、图像文件、可执行程序等。</a:t>
            </a:r>
            <a:endParaRPr lang="en-US" altLang="zh-CN"/>
          </a:p>
          <a:p>
            <a:pPr marL="845185" lvl="1" indent="-387985" algn="just" defTabSz="1300480">
              <a:lnSpc>
                <a:spcPct val="130000"/>
              </a:lnSpc>
              <a:spcBef>
                <a:spcPts val="900"/>
              </a:spcBef>
              <a:buSzPct val="100000"/>
              <a:buFont typeface="Arial" panose="020B0604020202020204"/>
              <a:buChar char="–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 lang="zh-CN" altLang="en-US"/>
          </a:p>
          <a:p>
            <a:pPr marL="471170" indent="-471170" algn="just" defTabSz="1300480">
              <a:lnSpc>
                <a:spcPct val="130000"/>
              </a:lnSpc>
              <a:spcBef>
                <a:spcPts val="1000"/>
              </a:spcBef>
              <a:buSzPct val="100000"/>
              <a:buFont typeface="Arial" panose="020B0604020202020204"/>
              <a:defRPr>
                <a:solidFill>
                  <a:schemeClr val="accent1">
                    <a:lumOff val="-1357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文本文件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本质上，所有文件都是二进制文件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】</a:t>
            </a:r>
            <a:endParaRPr>
              <a:solidFill>
                <a:schemeClr val="bg1">
                  <a:lumMod val="50000"/>
                </a:schemeClr>
              </a:solidFill>
            </a:endParaRPr>
          </a:p>
          <a:p>
            <a:pPr marL="845185" lvl="1" indent="-387985" algn="just" defTabSz="1300480">
              <a:lnSpc>
                <a:spcPct val="130000"/>
              </a:lnSpc>
              <a:spcBef>
                <a:spcPts val="900"/>
              </a:spcBef>
              <a:buSzPct val="100000"/>
              <a:buFont typeface="Arial" panose="020B0604020202020204"/>
              <a:buChar char="–"/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按照文件的内容是否可以用文本方式显示出来，即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rPr>
              <a:t>文件内容的每个字节均对应一个字符的ASCII值，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highlight>
                  <a:srgbClr val="FFFF00"/>
                </a:highlight>
              </a:rPr>
              <a:t>并且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rPr>
              <a:t>这些ASCII值对应的字节组成的文字内容是有意义的，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  <a:highlight>
                  <a:srgbClr val="FFFF00"/>
                </a:highlight>
              </a:rPr>
              <a:t>并且</a:t>
            </a:r>
            <a:r>
              <a:rPr>
                <a:solidFill>
                  <a:schemeClr val="accent5">
                    <a:hueOff val="-82419"/>
                    <a:satOff val="-9512"/>
                    <a:lumOff val="-16342"/>
                  </a:schemeClr>
                </a:solidFill>
              </a:rPr>
              <a:t>这些内容也正是原始作者所期望的信息</a:t>
            </a:r>
            <a:r>
              <a:t>，满足上述条件的文件，就被称为“文本文件”。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9675-1501-A3A4-F9F2-1E8E5A36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454290" cy="1152045"/>
          </a:xfrm>
        </p:spPr>
        <p:txBody>
          <a:bodyPr/>
          <a:lstStyle/>
          <a:p>
            <a:r>
              <a:rPr lang="zh-CN" altLang="en-US"/>
              <a:t>程序运行输出结果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D325BC-87A3-70E7-9C97-B8F043F6B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37" r="35365"/>
          <a:stretch/>
        </p:blipFill>
        <p:spPr bwMode="auto">
          <a:xfrm>
            <a:off x="547201" y="2173509"/>
            <a:ext cx="4947150" cy="2097862"/>
          </a:xfrm>
          <a:custGeom>
            <a:avLst/>
            <a:gdLst>
              <a:gd name="connsiteX0" fmla="*/ 0 w 7653916"/>
              <a:gd name="connsiteY0" fmla="*/ 0 h 2097862"/>
              <a:gd name="connsiteX1" fmla="*/ 7653916 w 7653916"/>
              <a:gd name="connsiteY1" fmla="*/ 0 h 2097862"/>
              <a:gd name="connsiteX2" fmla="*/ 7653916 w 7653916"/>
              <a:gd name="connsiteY2" fmla="*/ 2097862 h 2097862"/>
              <a:gd name="connsiteX3" fmla="*/ 0 w 7653916"/>
              <a:gd name="connsiteY3" fmla="*/ 2097862 h 209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3916" h="2097862">
                <a:moveTo>
                  <a:pt x="0" y="0"/>
                </a:moveTo>
                <a:lnTo>
                  <a:pt x="7653916" y="0"/>
                </a:lnTo>
                <a:lnTo>
                  <a:pt x="7653916" y="2097862"/>
                </a:lnTo>
                <a:lnTo>
                  <a:pt x="0" y="2097862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幻灯片编号">
            <a:extLst>
              <a:ext uri="{FF2B5EF4-FFF2-40B4-BE49-F238E27FC236}">
                <a16:creationId xmlns:a16="http://schemas.microsoft.com/office/drawing/2014/main" id="{6E719EC0-D315-C838-2F88-100CF086C64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80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31E40C-24D2-AAF2-8259-36287E75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52"/>
          <a:stretch>
            <a:fillRect/>
          </a:stretch>
        </p:blipFill>
        <p:spPr bwMode="auto">
          <a:xfrm>
            <a:off x="4740728" y="4619421"/>
            <a:ext cx="7653916" cy="4596446"/>
          </a:xfrm>
          <a:custGeom>
            <a:avLst/>
            <a:gdLst>
              <a:gd name="connsiteX0" fmla="*/ 0 w 7653916"/>
              <a:gd name="connsiteY0" fmla="*/ 0 h 4596446"/>
              <a:gd name="connsiteX1" fmla="*/ 7653916 w 7653916"/>
              <a:gd name="connsiteY1" fmla="*/ 0 h 4596446"/>
              <a:gd name="connsiteX2" fmla="*/ 7653916 w 7653916"/>
              <a:gd name="connsiteY2" fmla="*/ 4596446 h 4596446"/>
              <a:gd name="connsiteX3" fmla="*/ 0 w 7653916"/>
              <a:gd name="connsiteY3" fmla="*/ 4596446 h 459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3916" h="4596446">
                <a:moveTo>
                  <a:pt x="0" y="0"/>
                </a:moveTo>
                <a:lnTo>
                  <a:pt x="7653916" y="0"/>
                </a:lnTo>
                <a:lnTo>
                  <a:pt x="7653916" y="4596446"/>
                </a:lnTo>
                <a:lnTo>
                  <a:pt x="0" y="459644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BF5A0C39-EE76-A6A4-F7B2-EA9AC19084DD}"/>
              </a:ext>
            </a:extLst>
          </p:cNvPr>
          <p:cNvSpPr/>
          <p:nvPr/>
        </p:nvSpPr>
        <p:spPr>
          <a:xfrm>
            <a:off x="6196275" y="3051487"/>
            <a:ext cx="612250" cy="4850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DFFCCE-5CA2-C2AB-B3DB-E356422F5F63}"/>
              </a:ext>
            </a:extLst>
          </p:cNvPr>
          <p:cNvSpPr txBox="1"/>
          <p:nvPr/>
        </p:nvSpPr>
        <p:spPr>
          <a:xfrm>
            <a:off x="7339054" y="3051487"/>
            <a:ext cx="341311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none" rtlCol="0">
            <a:spAutoFit/>
          </a:bodyPr>
          <a:lstStyle/>
          <a:p>
            <a:pPr algn="l"/>
            <a:r>
              <a:rPr lang="en-US" altLang="zh-C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m.txt, g.txt, d.txt</a:t>
            </a:r>
            <a:endParaRPr lang="zh-CN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61B86AE3-1E8B-904F-D6A4-A0DC711E2ECB}"/>
              </a:ext>
            </a:extLst>
          </p:cNvPr>
          <p:cNvSpPr/>
          <p:nvPr/>
        </p:nvSpPr>
        <p:spPr>
          <a:xfrm rot="5400000">
            <a:off x="8700936" y="2460684"/>
            <a:ext cx="564542" cy="3056832"/>
          </a:xfrm>
          <a:prstGeom prst="rightBrac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868165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pPr marL="487680" marR="0" lvl="0" indent="-487680" algn="r" defTabSz="130048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EF5FA7">
                    <a:satOff val="-15808"/>
                    <a:lumOff val="-17557"/>
                  </a:srgbClr>
                </a:solidFill>
                <a:effectLst/>
                <a:uLnTx/>
                <a:uFillTx/>
                <a:latin typeface="Courier"/>
                <a:sym typeface="Courier"/>
              </a:rPr>
              <a:pPr marL="487680" marR="0" lvl="0" indent="-487680" algn="r" defTabSz="130048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EF5FA7">
                  <a:satOff val="-15808"/>
                  <a:lumOff val="-17557"/>
                </a:srgbClr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sp>
        <p:nvSpPr>
          <p:cNvPr id="538" name="考核要求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7654690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</a:t>
            </a:r>
            <a:r>
              <a:rPr lang="zh-CN" altLang="en-US"/>
              <a:t>任务</a:t>
            </a:r>
            <a:r>
              <a:rPr lang="en-US" altLang="zh-CN"/>
              <a:t>7.5</a:t>
            </a:r>
            <a:r>
              <a:t>】</a:t>
            </a:r>
            <a:r>
              <a:rPr lang="zh-CN" altLang="en-US"/>
              <a:t>合成数字串</a:t>
            </a:r>
            <a:r>
              <a:t>语音</a:t>
            </a:r>
            <a:r>
              <a:rPr lang="zh-CN" altLang="en-US"/>
              <a:t>的</a:t>
            </a:r>
            <a:r>
              <a:t>工具</a:t>
            </a:r>
          </a:p>
        </p:txBody>
      </p:sp>
      <p:pic>
        <p:nvPicPr>
          <p:cNvPr id="53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7" y="2311716"/>
            <a:ext cx="5353868" cy="25041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0" name="基于波形拼接算法的语音合成：根据事先准备好的若干语音文件（标准WAV文件格式），以及它们配套的标注（拼音、时间）文件（纯文本的，格式如下）。根据用户输入的拼音串（避免汉字转拼音，这个可以作为课后练习题），从已有语音文件中抽取相同发音的语音片段，拼接到一起，保存到一个新的标准WAV格式文件中。…"/>
          <p:cNvSpPr txBox="1"/>
          <p:nvPr/>
        </p:nvSpPr>
        <p:spPr>
          <a:xfrm>
            <a:off x="566632" y="5054682"/>
            <a:ext cx="11703745" cy="450296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pPr marL="0" marR="0" lvl="0" indent="0" algn="just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sym typeface="Helvetica Neue"/>
              </a:rPr>
              <a:t>基于波形拼接算法的语音合成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利用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事先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录制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好的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样例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语音（标准WAV文件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，二进制文件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），以及配套标注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文件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（纯文本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文件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）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，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根据用户输入的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数字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串（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假定均为合法数字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），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依次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从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样例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语音文件中抽取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相应数字对应的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语音片段，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将它们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拼接到一起，保存到一个新的标准WAV格式文件中。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要求提供程序运行参数来指定数字串，或运行时询问用户需要合成的数字串。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  <a:p>
            <a:pPr marL="0" marR="0" lvl="0" indent="0" algn="just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  <a:p>
            <a:pPr marL="0" marR="0" lvl="0" indent="0" algn="just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sym typeface="Helvetica Neue"/>
              </a:rPr>
              <a:t>标注文件的格式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为：每一行包含3列，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分别表示数字、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在语音数据中的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起始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位置（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以采样样本为单位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）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、发音时间持续长度（以采样样本为单位）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。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例如：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  <a:p>
            <a:pPr marL="0" marR="0" lvl="0" indent="0" algn="just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1 7296 9600</a:t>
            </a:r>
          </a:p>
          <a:p>
            <a:pPr marL="0" marR="0" lvl="0" indent="0" algn="just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2 17840 7760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pic>
        <p:nvPicPr>
          <p:cNvPr id="2" name="template">
            <a:hlinkClick r:id="" action="ppaction://media"/>
            <a:extLst>
              <a:ext uri="{FF2B5EF4-FFF2-40B4-BE49-F238E27FC236}">
                <a16:creationId xmlns:a16="http://schemas.microsoft.com/office/drawing/2014/main" id="{86FE8D8A-50B7-4833-8307-4D63EC501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427" y="3005347"/>
            <a:ext cx="1378660" cy="13786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E5A67C-23D5-47C4-986F-2C720675DE2E}"/>
              </a:ext>
            </a:extLst>
          </p:cNvPr>
          <p:cNvSpPr txBox="1"/>
          <p:nvPr/>
        </p:nvSpPr>
        <p:spPr>
          <a:xfrm>
            <a:off x="8827414" y="3274049"/>
            <a:ext cx="1817805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1234567890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sym typeface="Helvetica Neue"/>
              </a:rPr>
              <a:t>的样例语音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8685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2406C-9B5A-4D63-BBD4-504DF1C9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939199" cy="115204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en-US" altLang="zh-CN"/>
              <a:t>WAV</a:t>
            </a:r>
            <a:r>
              <a:rPr lang="zh-CN" altLang="en-US"/>
              <a:t>音频文件的格式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22BDB-675A-4C4A-BBC1-35DB8E899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87"/>
          <a:stretch/>
        </p:blipFill>
        <p:spPr>
          <a:xfrm>
            <a:off x="547201" y="2076630"/>
            <a:ext cx="5955750" cy="39916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9983AF-7620-497F-8E76-B7325D41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14" y="2111464"/>
            <a:ext cx="5644106" cy="69761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8FCB0A-5CFA-43D2-810D-1FD3F9B2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77"/>
          <a:stretch/>
        </p:blipFill>
        <p:spPr>
          <a:xfrm>
            <a:off x="546650" y="6068291"/>
            <a:ext cx="5955750" cy="9043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CEDCE8-9314-4152-AA7D-6DC78B18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61536" y="5262083"/>
            <a:ext cx="1125976" cy="5955751"/>
          </a:xfrm>
          <a:prstGeom prst="rect">
            <a:avLst/>
          </a:prstGeom>
        </p:spPr>
      </p:pic>
      <p:sp>
        <p:nvSpPr>
          <p:cNvPr id="7" name="左中括号 6">
            <a:extLst>
              <a:ext uri="{FF2B5EF4-FFF2-40B4-BE49-F238E27FC236}">
                <a16:creationId xmlns:a16="http://schemas.microsoft.com/office/drawing/2014/main" id="{E64C7C44-DBC4-4576-83BF-C5B0AB9C27B7}"/>
              </a:ext>
            </a:extLst>
          </p:cNvPr>
          <p:cNvSpPr/>
          <p:nvPr/>
        </p:nvSpPr>
        <p:spPr>
          <a:xfrm rot="16200000">
            <a:off x="2845308" y="6578945"/>
            <a:ext cx="196956" cy="4794277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34B723-42AA-4072-9DB1-3D721A501551}"/>
              </a:ext>
            </a:extLst>
          </p:cNvPr>
          <p:cNvSpPr txBox="1"/>
          <p:nvPr/>
        </p:nvSpPr>
        <p:spPr>
          <a:xfrm>
            <a:off x="2349149" y="9074562"/>
            <a:ext cx="133530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44 bytes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左中括号 8">
            <a:extLst>
              <a:ext uri="{FF2B5EF4-FFF2-40B4-BE49-F238E27FC236}">
                <a16:creationId xmlns:a16="http://schemas.microsoft.com/office/drawing/2014/main" id="{AE9D69D7-EBC6-40A7-95BE-9E86A2997AC7}"/>
              </a:ext>
            </a:extLst>
          </p:cNvPr>
          <p:cNvSpPr/>
          <p:nvPr/>
        </p:nvSpPr>
        <p:spPr>
          <a:xfrm rot="16200000">
            <a:off x="5844381" y="8429565"/>
            <a:ext cx="209978" cy="1106057"/>
          </a:xfrm>
          <a:prstGeom prst="leftBracket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3CA1DE-EF0E-4D8B-AB37-13692647D46D}"/>
              </a:ext>
            </a:extLst>
          </p:cNvPr>
          <p:cNvSpPr txBox="1"/>
          <p:nvPr/>
        </p:nvSpPr>
        <p:spPr>
          <a:xfrm>
            <a:off x="5436409" y="9146769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音频数据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AF1CF1-A692-4206-8216-F75123017944}"/>
              </a:ext>
            </a:extLst>
          </p:cNvPr>
          <p:cNvSpPr txBox="1"/>
          <p:nvPr/>
        </p:nvSpPr>
        <p:spPr>
          <a:xfrm>
            <a:off x="484341" y="7205046"/>
            <a:ext cx="3693319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音频数据文件的存储格式示意图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8BCAA2-E8AA-47F4-BC0A-54A1E15FCA6C}"/>
              </a:ext>
            </a:extLst>
          </p:cNvPr>
          <p:cNvSpPr txBox="1"/>
          <p:nvPr/>
        </p:nvSpPr>
        <p:spPr>
          <a:xfrm>
            <a:off x="5685407" y="700399"/>
            <a:ext cx="564257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Helvetica Neue"/>
              </a:rPr>
              <a:t>有相应的行业标准（规范）定义这个格式</a:t>
            </a:r>
          </a:p>
        </p:txBody>
      </p:sp>
      <p:sp>
        <p:nvSpPr>
          <p:cNvPr id="13" name="幻灯片编号">
            <a:extLst>
              <a:ext uri="{FF2B5EF4-FFF2-40B4-BE49-F238E27FC236}">
                <a16:creationId xmlns:a16="http://schemas.microsoft.com/office/drawing/2014/main" id="{4219C2B3-4992-2A02-AE05-3AFE6C38F1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70699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EA236-3DD7-4664-8874-78919E7E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659635" cy="1152045"/>
          </a:xfrm>
        </p:spPr>
        <p:txBody>
          <a:bodyPr/>
          <a:lstStyle/>
          <a:p>
            <a:r>
              <a:rPr lang="zh-CN" altLang="en-US"/>
              <a:t>定义</a:t>
            </a:r>
            <a:r>
              <a:rPr lang="en-US" altLang="zh-CN"/>
              <a:t>WAV</a:t>
            </a:r>
            <a:r>
              <a:rPr lang="zh-CN" altLang="en-US"/>
              <a:t>文件的头结构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DA7168-B584-4884-A70D-465F62359385}"/>
              </a:ext>
            </a:extLst>
          </p:cNvPr>
          <p:cNvSpPr/>
          <p:nvPr/>
        </p:nvSpPr>
        <p:spPr>
          <a:xfrm>
            <a:off x="494093" y="2324643"/>
            <a:ext cx="12397561" cy="696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struct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WavHead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riff_id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4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];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//! 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标识串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"RIFF"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long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size0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波形块的大小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wave_fmt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8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];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//! 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标识串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"WAVEfmt "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long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size1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格式块的大小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fmttag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波形编码格式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channel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音频数据的声道数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【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常用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】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，立体声时为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2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，单声道时为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long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sampl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音频采样率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【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常用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】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，电话录音为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8000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，电脑中常见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16000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和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44100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long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bytepersecblockalign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每秒音频需要记录的字节数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blockalign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存储一个采样需要的字节数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bitpersamples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每个采样的二进制位数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【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常用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】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，电话录音为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8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，其他常见值为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16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data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4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];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//! 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标识串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EF5FA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"data"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long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 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datasize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;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         //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音频数据块的大小，以字节为单位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};</a:t>
            </a:r>
          </a:p>
        </p:txBody>
      </p:sp>
      <p:sp>
        <p:nvSpPr>
          <p:cNvPr id="4" name="幻灯片编号">
            <a:extLst>
              <a:ext uri="{FF2B5EF4-FFF2-40B4-BE49-F238E27FC236}">
                <a16:creationId xmlns:a16="http://schemas.microsoft.com/office/drawing/2014/main" id="{902ED16A-93A2-017D-D85B-B49E958F77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2A03836-675D-1778-6934-726BFD0078EB}"/>
              </a:ext>
            </a:extLst>
          </p:cNvPr>
          <p:cNvSpPr/>
          <p:nvPr/>
        </p:nvSpPr>
        <p:spPr>
          <a:xfrm>
            <a:off x="4762830" y="3299791"/>
            <a:ext cx="8128823" cy="5560921"/>
          </a:xfrm>
          <a:prstGeom prst="roundRect">
            <a:avLst>
              <a:gd name="adj" fmla="val 4011"/>
            </a:avLst>
          </a:prstGeom>
          <a:solidFill>
            <a:schemeClr val="bg2">
              <a:lumMod val="90000"/>
              <a:alpha val="52157"/>
            </a:schemeClr>
          </a:solidFill>
          <a:ln w="12700" cap="flat">
            <a:solidFill>
              <a:srgbClr val="7030A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AD0124-F2D3-E203-6769-4DBB70F7BB95}"/>
              </a:ext>
            </a:extLst>
          </p:cNvPr>
          <p:cNvSpPr txBox="1"/>
          <p:nvPr/>
        </p:nvSpPr>
        <p:spPr>
          <a:xfrm>
            <a:off x="4762830" y="2576628"/>
            <a:ext cx="6873677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以下注释中的文字涉及到很多专业术语，可忽略。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9269213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2406C-9B5A-4D63-BBD4-504DF1C9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5631350" cy="1152045"/>
          </a:xfrm>
        </p:spPr>
        <p:txBody>
          <a:bodyPr/>
          <a:lstStyle/>
          <a:p>
            <a:r>
              <a:rPr lang="zh-CN" altLang="en-US"/>
              <a:t>存储标注信息的文件格式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D86BB-C11A-4382-9D21-B295E9502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1" y="2096260"/>
            <a:ext cx="6315153" cy="26838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F48770-226B-49B1-9B0C-C1472E97289E}"/>
              </a:ext>
            </a:extLst>
          </p:cNvPr>
          <p:cNvSpPr/>
          <p:nvPr/>
        </p:nvSpPr>
        <p:spPr>
          <a:xfrm>
            <a:off x="527102" y="5118388"/>
            <a:ext cx="6448661" cy="38472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数字语音的时间信息（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NAME START LENGTH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）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1 7296 9600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2 17840 7760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3 26448 7792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4 34256 8208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5 42464 9728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6 52192 8000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7 59904 6480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8 69536 6176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9 76800 8032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0 85552 7232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6DE541-CA2C-4506-A84A-6C309593E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94" y="4996485"/>
            <a:ext cx="4756818" cy="2021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3DCD35-7188-48A7-A39F-967A84A36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94" y="7195880"/>
            <a:ext cx="4756818" cy="20199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58FBDB-AAA6-4F98-8C93-0B00FDA2538B}"/>
              </a:ext>
            </a:extLst>
          </p:cNvPr>
          <p:cNvSpPr/>
          <p:nvPr/>
        </p:nvSpPr>
        <p:spPr>
          <a:xfrm>
            <a:off x="5030916" y="5748640"/>
            <a:ext cx="226536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“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”的起始位置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4A6348-9472-451C-BDCF-E85A6C98A09A}"/>
              </a:ext>
            </a:extLst>
          </p:cNvPr>
          <p:cNvSpPr/>
          <p:nvPr/>
        </p:nvSpPr>
        <p:spPr>
          <a:xfrm>
            <a:off x="5030916" y="8182686"/>
            <a:ext cx="220124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“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”的结束位置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583C51-0932-4A4B-B888-CAD12112343E}"/>
              </a:ext>
            </a:extLst>
          </p:cNvPr>
          <p:cNvSpPr txBox="1"/>
          <p:nvPr/>
        </p:nvSpPr>
        <p:spPr>
          <a:xfrm>
            <a:off x="6502400" y="6210305"/>
            <a:ext cx="666849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7296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1DD38F-CD75-4B08-9B10-B736C0D597D5}"/>
              </a:ext>
            </a:extLst>
          </p:cNvPr>
          <p:cNvSpPr txBox="1"/>
          <p:nvPr/>
        </p:nvSpPr>
        <p:spPr>
          <a:xfrm>
            <a:off x="6424247" y="8691043"/>
            <a:ext cx="807913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16896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C6CEB613-89A8-4B23-8CF6-FDEBA55D1651}"/>
              </a:ext>
            </a:extLst>
          </p:cNvPr>
          <p:cNvSpPr/>
          <p:nvPr/>
        </p:nvSpPr>
        <p:spPr>
          <a:xfrm rot="10800000">
            <a:off x="2473036" y="5902036"/>
            <a:ext cx="228600" cy="2888673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4E1329-E9FC-41DF-9929-ACCECC437C43}"/>
              </a:ext>
            </a:extLst>
          </p:cNvPr>
          <p:cNvSpPr txBox="1"/>
          <p:nvPr/>
        </p:nvSpPr>
        <p:spPr>
          <a:xfrm>
            <a:off x="2729179" y="7018077"/>
            <a:ext cx="2466276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标注文件的内容，通过人工听音记录下来的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9D25F-949F-490A-BF5C-7524F22E9C06}"/>
              </a:ext>
            </a:extLst>
          </p:cNvPr>
          <p:cNvSpPr txBox="1"/>
          <p:nvPr/>
        </p:nvSpPr>
        <p:spPr>
          <a:xfrm>
            <a:off x="7338193" y="3061437"/>
            <a:ext cx="5334794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用音频处理工具查看数字音的起止位置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EC7400-5628-454F-A0A2-EE9E91A7F07B}"/>
              </a:ext>
            </a:extLst>
          </p:cNvPr>
          <p:cNvCxnSpPr>
            <a:stCxn id="13" idx="2"/>
          </p:cNvCxnSpPr>
          <p:nvPr/>
        </p:nvCxnSpPr>
        <p:spPr>
          <a:xfrm flipH="1">
            <a:off x="7807036" y="3644161"/>
            <a:ext cx="2198554" cy="3068366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8F6DABC-BAC8-4AC2-836A-4747EA32976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176842" y="3644161"/>
            <a:ext cx="1828748" cy="5252066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幻灯片编号">
            <a:extLst>
              <a:ext uri="{FF2B5EF4-FFF2-40B4-BE49-F238E27FC236}">
                <a16:creationId xmlns:a16="http://schemas.microsoft.com/office/drawing/2014/main" id="{C25D42F1-D965-FC66-EC98-A94C9A10E7B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19847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6F49E-E73B-480A-A95E-A681C456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526035" cy="1152045"/>
          </a:xfrm>
        </p:spPr>
        <p:txBody>
          <a:bodyPr/>
          <a:lstStyle/>
          <a:p>
            <a:r>
              <a:rPr lang="zh-CN" altLang="en-US"/>
              <a:t>参考代码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7A4BBB-D7C5-4BE0-9863-44413AB8D593}"/>
              </a:ext>
            </a:extLst>
          </p:cNvPr>
          <p:cNvSpPr txBox="1"/>
          <p:nvPr/>
        </p:nvSpPr>
        <p:spPr>
          <a:xfrm>
            <a:off x="547201" y="2038667"/>
            <a:ext cx="9682595" cy="7714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#include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&lt;cstring&gt;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strlen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#include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&lt;fstream&gt;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ifstream, ofstream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#include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&lt;iostream&gt;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cin, cout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using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namespace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std;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TEMPLATE_WAV_FILE[] 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"template.wav"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TEMPLATE_WAV_LABEL_FILE[] 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"template_label_sample_point.txt"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OUTPUT_WAV_FILE[] 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"output.wav"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struct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WavHead {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riff_id[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4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//!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标识串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"RIFF"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size0;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   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波形块的大小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wave_fmt[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8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//!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标识串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"WAVEfmt "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size1;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   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格式块的大小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fmttag;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 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波形编码格式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channel;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音频数据的声道数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sampl;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   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音频采样率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bytepersecblockalign;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每秒音频需要记录的字节数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blockalign;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存储一个采样需要的字节数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bitpersamples;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每个采样的二进制位数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data[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4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 //!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标识串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"data"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long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datasize;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            //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数据块大小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};</a:t>
            </a:r>
          </a:p>
        </p:txBody>
      </p:sp>
      <p:sp>
        <p:nvSpPr>
          <p:cNvPr id="3" name="幻灯片编号">
            <a:extLst>
              <a:ext uri="{FF2B5EF4-FFF2-40B4-BE49-F238E27FC236}">
                <a16:creationId xmlns:a16="http://schemas.microsoft.com/office/drawing/2014/main" id="{B14C4EC8-9B92-BA0F-B30D-4E05302157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72173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E044D8-FBEC-4284-80A8-BDCACB0449F7}"/>
              </a:ext>
            </a:extLst>
          </p:cNvPr>
          <p:cNvSpPr txBox="1"/>
          <p:nvPr/>
        </p:nvSpPr>
        <p:spPr>
          <a:xfrm>
            <a:off x="561975" y="243304"/>
            <a:ext cx="10134599" cy="9510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bool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str_equal(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a,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const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b,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len)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for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i 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0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 i &lt; len; i++)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(a[i] != b[i])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false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true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bool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is_valid_fmt(WavHead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phead) </a:t>
            </a:r>
            <a:r>
              <a:rPr lang="en-US" altLang="zh-CN" sz="1800" b="0">
                <a:highlight>
                  <a:srgbClr val="FFFF00"/>
                </a:highlight>
                <a:latin typeface="Iosevka Fixed" panose="02000509030000000004" pitchFamily="49" charset="0"/>
              </a:rPr>
              <a:t>// </a:t>
            </a:r>
            <a:r>
              <a:rPr lang="zh-CN" altLang="en-US" sz="1800" b="0">
                <a:highlight>
                  <a:srgbClr val="FFFF00"/>
                </a:highlight>
                <a:latin typeface="Iosevka Fixed" panose="02000509030000000004" pitchFamily="49" charset="0"/>
              </a:rPr>
              <a:t>结构体变量的指针！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//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文件格式检查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(!str_equal(phead-&gt;riff_id,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"RIFF"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4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 ||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!str_equal(phead-&gt;wave_fmt,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"WAVEfmt"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7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 ||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!str_equal(phead-&gt;data,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"data"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,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4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cout &lt;&lt;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"Invalid wav format"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&lt;&lt; endl;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false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//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数据格式检查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(phead-&gt;channel !=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cout &lt;&lt;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"Only support channel = 1, now channel = "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&lt;&lt; phead-&gt;channel &lt;&lt; endl;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false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(phead-&gt;bitpersamples !=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16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cout &lt;&lt;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"Only suport bitpeprsamples = 16, now bitpersamples = "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     &lt;&lt; phead-&gt;bitpersamples &lt;&lt; endl;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false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true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</p:txBody>
      </p:sp>
      <p:sp>
        <p:nvSpPr>
          <p:cNvPr id="3" name="幻灯片编号">
            <a:extLst>
              <a:ext uri="{FF2B5EF4-FFF2-40B4-BE49-F238E27FC236}">
                <a16:creationId xmlns:a16="http://schemas.microsoft.com/office/drawing/2014/main" id="{A5E488C4-C46D-615B-EF01-02DA5F98B4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64956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EAED230-C964-47F2-8CEE-697ECFD3A2F2}"/>
              </a:ext>
            </a:extLst>
          </p:cNvPr>
          <p:cNvSpPr txBox="1"/>
          <p:nvPr/>
        </p:nvSpPr>
        <p:spPr>
          <a:xfrm>
            <a:off x="561975" y="542023"/>
            <a:ext cx="11789352" cy="8669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//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通过指针参数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phead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返回文件头信息，通过函数返回值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(short*)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返回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全部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音频数据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highlight>
                <a:srgbClr val="FFFF00"/>
              </a:highlight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load_wav(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wav_file, WavHead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phead)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ifstream fin(wav_file,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ios::binary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fin.read((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*)phead,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sizeof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(WavHead));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*pdata =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new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[phead-&gt;datasize /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sizeof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)];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fin.read((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*)pdata, phead-&gt;datasize);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fin.close();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pdata;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void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load_labels(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label_file,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start_sample,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len_samples)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ifstream fin(label_file);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num;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while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(fin &gt;&gt; num)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Iosevka Fixed" panose="02000509030000000004" pitchFamily="49" charset="0"/>
                <a:sym typeface="Helvetica Neue"/>
              </a:rPr>
              <a:t>fin &gt;&gt; start_sample[num] &gt;&gt; len_samples[num];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fin.close();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</p:txBody>
      </p:sp>
      <p:sp>
        <p:nvSpPr>
          <p:cNvPr id="2" name="幻灯片编号">
            <a:extLst>
              <a:ext uri="{FF2B5EF4-FFF2-40B4-BE49-F238E27FC236}">
                <a16:creationId xmlns:a16="http://schemas.microsoft.com/office/drawing/2014/main" id="{37017993-9FBF-C6E4-C2F1-C9E9AA66C17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82823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2E666A9-AF49-4DEF-A042-E4CBDD569D5C}"/>
              </a:ext>
            </a:extLst>
          </p:cNvPr>
          <p:cNvSpPr txBox="1"/>
          <p:nvPr/>
        </p:nvSpPr>
        <p:spPr>
          <a:xfrm>
            <a:off x="561974" y="976950"/>
            <a:ext cx="11349079" cy="83167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检查输入数字串是否合法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bool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is_valid_input(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*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target)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digit;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while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(digit = *target++)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//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方法二：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 (digit &lt; '0' || digit &gt; '9')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>
                <a:solidFill>
                  <a:srgbClr val="008000"/>
                </a:solidFill>
                <a:latin typeface="Iosevka Fixed" panose="02000509030000000004" pitchFamily="49" charset="0"/>
              </a:rPr>
              <a:t>        //</a:t>
            </a:r>
            <a:r>
              <a:rPr lang="zh-CN" altLang="en-US" b="0">
                <a:solidFill>
                  <a:srgbClr val="008000"/>
                </a:solidFill>
                <a:latin typeface="Iosevka Fixed" panose="02000509030000000004" pitchFamily="49" charset="0"/>
              </a:rPr>
              <a:t> 方法三：使用 </a:t>
            </a:r>
            <a:r>
              <a:rPr lang="en-US" altLang="zh-CN" b="0">
                <a:solidFill>
                  <a:srgbClr val="008000"/>
                </a:solidFill>
                <a:latin typeface="Iosevka Fixed" panose="02000509030000000004" pitchFamily="49" charset="0"/>
              </a:rPr>
              <a:t>isdigit(digit) </a:t>
            </a:r>
            <a:r>
              <a:rPr lang="zh-CN" altLang="en-US" b="0">
                <a:solidFill>
                  <a:srgbClr val="008000"/>
                </a:solidFill>
                <a:latin typeface="Iosevka Fixed" panose="02000509030000000004" pitchFamily="49" charset="0"/>
              </a:rPr>
              <a:t>函数进行判断（</a:t>
            </a:r>
            <a:r>
              <a:rPr lang="en-US" altLang="zh-CN" b="0">
                <a:solidFill>
                  <a:srgbClr val="008000"/>
                </a:solidFill>
                <a:latin typeface="Iosevka Fixed" panose="02000509030000000004" pitchFamily="49" charset="0"/>
              </a:rPr>
              <a:t>#include &lt;ctype.h&gt;)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(!(digit &gt;=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'0'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&amp;&amp; digit &lt;=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'9'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    cerr &lt;&lt;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"Invalid input "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&lt;&lt; digit &lt;&lt; endl;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   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false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}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true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</p:txBody>
      </p:sp>
      <p:sp>
        <p:nvSpPr>
          <p:cNvPr id="2" name="幻灯片编号">
            <a:extLst>
              <a:ext uri="{FF2B5EF4-FFF2-40B4-BE49-F238E27FC236}">
                <a16:creationId xmlns:a16="http://schemas.microsoft.com/office/drawing/2014/main" id="{E31DE369-307E-4B13-D279-BB000C9F35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96026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75B168-B988-4319-B291-EB593035E14F}"/>
              </a:ext>
            </a:extLst>
          </p:cNvPr>
          <p:cNvSpPr txBox="1"/>
          <p:nvPr/>
        </p:nvSpPr>
        <p:spPr>
          <a:xfrm>
            <a:off x="561975" y="757467"/>
            <a:ext cx="11174150" cy="8238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main()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WavHead head;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*pdata = load_wav(TEMPLATE_WAV_FILE, &amp;head); </a:t>
            </a:r>
            <a:r>
              <a:rPr lang="en-US" altLang="zh-CN" sz="2000" b="0">
                <a:solidFill>
                  <a:srgbClr val="FF0000"/>
                </a:solidFill>
                <a:latin typeface="Iosevka Fixed" panose="02000509030000000004" pitchFamily="49" charset="0"/>
              </a:rPr>
              <a:t>//</a:t>
            </a:r>
            <a:r>
              <a:rPr lang="zh-CN" altLang="en-US" sz="2000" b="0">
                <a:solidFill>
                  <a:srgbClr val="FF0000"/>
                </a:solidFill>
                <a:latin typeface="Iosevka Fixed" panose="02000509030000000004" pitchFamily="49" charset="0"/>
              </a:rPr>
              <a:t> 读入语音数据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start_sample[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], len_samples[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load_labels(TEMPLATE_WAV_LABEL_FILE, start_sample, len_samples); </a:t>
            </a:r>
            <a:r>
              <a:rPr lang="en-US" altLang="zh-CN" sz="2000" b="0">
                <a:solidFill>
                  <a:srgbClr val="FF0000"/>
                </a:solidFill>
                <a:latin typeface="Iosevka Fixed" panose="02000509030000000004" pitchFamily="49" charset="0"/>
              </a:rPr>
              <a:t>//</a:t>
            </a:r>
            <a:r>
              <a:rPr lang="zh-CN" altLang="en-US" sz="2000" b="0">
                <a:solidFill>
                  <a:srgbClr val="FF0000"/>
                </a:solidFill>
                <a:latin typeface="Iosevka Fixed" panose="02000509030000000004" pitchFamily="49" charset="0"/>
              </a:rPr>
              <a:t> 读入文本标签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target[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100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cout &lt;&lt;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"Please input digits (length &lt; 100): "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cin &gt;&gt; target;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(!is_valid_input(target))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-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1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//!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用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【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语音拼接法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】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合成指定数字串的语音文件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--&gt;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target_len = strlen(target);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ofstream fout(OUTPUT_WAV_FILE, </a:t>
            </a: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Iosevka Fixed" panose="02000509030000000004" pitchFamily="49" charset="0"/>
                <a:sym typeface="Helvetica Neue"/>
              </a:rPr>
              <a:t>ios::binary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); 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WAV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文件是二进制的文件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</p:txBody>
      </p:sp>
      <p:sp>
        <p:nvSpPr>
          <p:cNvPr id="2" name="幻灯片编号">
            <a:extLst>
              <a:ext uri="{FF2B5EF4-FFF2-40B4-BE49-F238E27FC236}">
                <a16:creationId xmlns:a16="http://schemas.microsoft.com/office/drawing/2014/main" id="{8F94F48B-62EE-ABED-A080-2E1A65921C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7748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17" name="二进制文件的内容显示"/>
          <p:cNvSpPr>
            <a:spLocks noGrp="1"/>
          </p:cNvSpPr>
          <p:nvPr>
            <p:ph type="title"/>
          </p:nvPr>
        </p:nvSpPr>
        <p:spPr>
          <a:xfrm>
            <a:off x="547201" y="354125"/>
            <a:ext cx="5410913" cy="1152045"/>
          </a:xfrm>
          <a:prstGeom prst="rect">
            <a:avLst/>
          </a:prstGeom>
        </p:spPr>
        <p:txBody>
          <a:bodyPr/>
          <a:lstStyle/>
          <a:p>
            <a:r>
              <a:t>二进制文件的内容显示</a:t>
            </a:r>
          </a:p>
        </p:txBody>
      </p:sp>
      <p:pic>
        <p:nvPicPr>
          <p:cNvPr id="1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4" y="2009422"/>
            <a:ext cx="11367913" cy="37885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21" name="AutoShape 4"/>
          <p:cNvGrpSpPr/>
          <p:nvPr/>
        </p:nvGrpSpPr>
        <p:grpSpPr>
          <a:xfrm>
            <a:off x="5389281" y="5393816"/>
            <a:ext cx="5721245" cy="2966736"/>
            <a:chOff x="0" y="0"/>
            <a:chExt cx="5721243" cy="2966735"/>
          </a:xfrm>
        </p:grpSpPr>
        <p:sp>
          <p:nvSpPr>
            <p:cNvPr id="119" name="形状"/>
            <p:cNvSpPr/>
            <p:nvPr/>
          </p:nvSpPr>
          <p:spPr>
            <a:xfrm>
              <a:off x="0" y="0"/>
              <a:ext cx="5721244" cy="296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6" y="13518"/>
                  </a:moveTo>
                  <a:cubicBezTo>
                    <a:pt x="8456" y="12625"/>
                    <a:pt x="8831" y="11901"/>
                    <a:pt x="9294" y="11901"/>
                  </a:cubicBezTo>
                  <a:lnTo>
                    <a:pt x="10647" y="11901"/>
                  </a:lnTo>
                  <a:lnTo>
                    <a:pt x="0" y="0"/>
                  </a:lnTo>
                  <a:lnTo>
                    <a:pt x="13933" y="11901"/>
                  </a:lnTo>
                  <a:lnTo>
                    <a:pt x="20762" y="11901"/>
                  </a:lnTo>
                  <a:cubicBezTo>
                    <a:pt x="21225" y="11901"/>
                    <a:pt x="21600" y="12625"/>
                    <a:pt x="21600" y="13518"/>
                  </a:cubicBezTo>
                  <a:lnTo>
                    <a:pt x="21600" y="13518"/>
                  </a:lnTo>
                  <a:lnTo>
                    <a:pt x="21600" y="19984"/>
                  </a:lnTo>
                  <a:cubicBezTo>
                    <a:pt x="21600" y="20876"/>
                    <a:pt x="21225" y="21600"/>
                    <a:pt x="20762" y="21600"/>
                  </a:cubicBezTo>
                  <a:lnTo>
                    <a:pt x="9294" y="21600"/>
                  </a:lnTo>
                  <a:cubicBezTo>
                    <a:pt x="8831" y="21600"/>
                    <a:pt x="8456" y="20876"/>
                    <a:pt x="8456" y="19984"/>
                  </a:cubicBezTo>
                  <a:lnTo>
                    <a:pt x="8456" y="13518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b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20" name="这是一个二进制类型的文件"/>
            <p:cNvSpPr txBox="1"/>
            <p:nvPr/>
          </p:nvSpPr>
          <p:spPr>
            <a:xfrm>
              <a:off x="2677309" y="1970607"/>
              <a:ext cx="2490288" cy="739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spAutoFit/>
            </a:bodyPr>
            <a:lstStyle>
              <a:lvl1pPr defTabSz="1300480">
                <a:defRPr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这是一个二进制类型的文件</a:t>
              </a:r>
            </a:p>
          </p:txBody>
        </p:sp>
      </p:grpSp>
      <p:sp>
        <p:nvSpPr>
          <p:cNvPr id="122" name="Line 7"/>
          <p:cNvSpPr/>
          <p:nvPr/>
        </p:nvSpPr>
        <p:spPr>
          <a:xfrm>
            <a:off x="1688817" y="2503876"/>
            <a:ext cx="2047806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1300480">
              <a:defRPr b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23" name="Text Box 8"/>
          <p:cNvSpPr txBox="1"/>
          <p:nvPr/>
        </p:nvSpPr>
        <p:spPr>
          <a:xfrm>
            <a:off x="912141" y="7028462"/>
            <a:ext cx="5756149" cy="1057149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34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二进制文件用</a:t>
            </a:r>
            <a:r>
              <a:t>TYPE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命令查看</a:t>
            </a:r>
            <a:endParaRPr>
              <a:solidFill>
                <a:srgbClr val="FFFFFF"/>
              </a:solidFill>
            </a:endParaRPr>
          </a:p>
          <a:p>
            <a:pPr algn="l" defTabSz="1300480">
              <a:defRPr sz="34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其内容时，屏幕会出现乱码。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5E035E-77B8-412E-94CB-BF8E15EE988C}"/>
              </a:ext>
            </a:extLst>
          </p:cNvPr>
          <p:cNvSpPr/>
          <p:nvPr/>
        </p:nvSpPr>
        <p:spPr>
          <a:xfrm>
            <a:off x="1050636" y="3602182"/>
            <a:ext cx="11162146" cy="2168236"/>
          </a:xfrm>
          <a:prstGeom prst="roundRect">
            <a:avLst>
              <a:gd name="adj" fmla="val 5017"/>
            </a:avLst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E38D75-0B93-43E5-B09A-FB9BE3BDACDA}"/>
              </a:ext>
            </a:extLst>
          </p:cNvPr>
          <p:cNvSpPr txBox="1"/>
          <p:nvPr/>
        </p:nvSpPr>
        <p:spPr>
          <a:xfrm>
            <a:off x="561975" y="542023"/>
            <a:ext cx="11650807" cy="8669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// &lt;1&gt;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写入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WAV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文件的头结构：先计算语音数据长度，准备好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WAV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文件的头结构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head.datasize =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for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i =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 i &lt; target_len; i++)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head.datasize += len_samples[target[i] -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'0'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] *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sizeof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fout.write((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*)&amp;head,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sizeof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(WavHead));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// &lt;2&gt;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依次写入数字串中各位数字对应的语音数据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for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i =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 i &lt; target_len; i++)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{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int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num = target[i] -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'0'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Iosevka Fixed" panose="02000509030000000004" pitchFamily="49" charset="0"/>
                <a:sym typeface="Helvetica Neue"/>
              </a:rPr>
              <a:t>//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Iosevka Fixed" panose="02000509030000000004" pitchFamily="49" charset="0"/>
                <a:sym typeface="Helvetica Neue"/>
              </a:rPr>
              <a:t>从数字字符得到数字值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    fout.write((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char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*)(pdata + start_sample[num]),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sizeof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(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short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) * len_samples[num]);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}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fout.close();</a:t>
            </a: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delete[] pdata;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osevka Fixed" panose="02000509030000000004" pitchFamily="49" charset="0"/>
              <a:sym typeface="Helvetica Neue"/>
            </a:endParaRP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cout &lt;&lt;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"Speech for "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&lt;&lt; target &lt;&lt;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" saved in "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&lt;&lt; OUTPUT_WAV_FILE &lt;&lt; endl;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</a:b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   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return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0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;</a:t>
            </a:r>
          </a:p>
          <a:p>
            <a:pPr marL="0" marR="0" lvl="0" indent="0" algn="l" defTabSz="584200" rtl="0" eaLnBrk="1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osevka Fixed" panose="02000509030000000004" pitchFamily="49" charset="0"/>
                <a:sym typeface="Helvetica Neue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E4EA1F-665E-4A56-BD74-4286BCB96EFF}"/>
              </a:ext>
            </a:extLst>
          </p:cNvPr>
          <p:cNvSpPr txBox="1"/>
          <p:nvPr/>
        </p:nvSpPr>
        <p:spPr>
          <a:xfrm>
            <a:off x="8634592" y="3685309"/>
            <a:ext cx="348813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【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波形拼接法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】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合成语音</a:t>
            </a:r>
          </a:p>
        </p:txBody>
      </p:sp>
      <p:sp>
        <p:nvSpPr>
          <p:cNvPr id="2" name="幻灯片编号">
            <a:extLst>
              <a:ext uri="{FF2B5EF4-FFF2-40B4-BE49-F238E27FC236}">
                <a16:creationId xmlns:a16="http://schemas.microsoft.com/office/drawing/2014/main" id="{55365D7E-62FA-BA38-AF08-6C752D1C439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0167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7D42AC0-31E5-2BC7-2941-816B41E4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97052" cy="1152045"/>
          </a:xfrm>
          <a:solidFill>
            <a:srgbClr val="00B050"/>
          </a:solidFill>
        </p:spPr>
        <p:txBody>
          <a:bodyPr/>
          <a:lstStyle/>
          <a:p>
            <a:r>
              <a:rPr lang="zh-CN" altLang="en-US"/>
              <a:t>本讲知识点小结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C2361C-770B-9A81-3789-DF1AE38E8C0E}"/>
              </a:ext>
            </a:extLst>
          </p:cNvPr>
          <p:cNvSpPr txBox="1"/>
          <p:nvPr/>
        </p:nvSpPr>
        <p:spPr>
          <a:xfrm>
            <a:off x="547201" y="2550927"/>
            <a:ext cx="7066430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文件概念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lang="zh-CN" altLang="en-US" sz="2800" b="0"/>
              <a:t>文本文件读与写</a:t>
            </a:r>
            <a:endParaRPr lang="en-US" altLang="zh-CN" sz="28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二进制文件读与写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lang="zh-CN" altLang="en-US" sz="2800" b="0"/>
              <a:t>利用文件控制程序的运行</a:t>
            </a:r>
            <a:endParaRPr lang="en-US" altLang="zh-CN" sz="28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利用文件保存程序的状态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lang="zh-CN" altLang="en-US" sz="2800" b="0"/>
              <a:t>特殊格式二进制文件（音频文件）的处理</a:t>
            </a:r>
            <a:endParaRPr lang="en-US" altLang="zh-CN" sz="28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简单的拼接语音合成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9707361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35C23-20F2-42DA-85C4-73DF4B26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8352959" cy="1152045"/>
          </a:xfrm>
          <a:solidFill>
            <a:schemeClr val="tx1"/>
          </a:solidFill>
        </p:spPr>
        <p:txBody>
          <a:bodyPr/>
          <a:lstStyle/>
          <a:p>
            <a:r>
              <a:rPr lang="zh-CN" altLang="en-US"/>
              <a:t>思考题：如何让计算机象人一样</a:t>
            </a:r>
            <a:r>
              <a:rPr lang="zh-CN" altLang="en-US" b="1">
                <a:solidFill>
                  <a:srgbClr val="FFFF00"/>
                </a:solidFill>
              </a:rPr>
              <a:t>说话</a:t>
            </a:r>
            <a:r>
              <a:rPr lang="zh-CN" altLang="en-US"/>
              <a:t>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AD29E-10E9-41D4-8C44-2114FE6D7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"/>
          <a:stretch/>
        </p:blipFill>
        <p:spPr>
          <a:xfrm>
            <a:off x="547200" y="2208147"/>
            <a:ext cx="11173629" cy="701422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9E6ED7F-CF32-41C6-B964-1F0F311C0169}"/>
              </a:ext>
            </a:extLst>
          </p:cNvPr>
          <p:cNvSpPr/>
          <p:nvPr/>
        </p:nvSpPr>
        <p:spPr>
          <a:xfrm>
            <a:off x="801189" y="2882538"/>
            <a:ext cx="2429691" cy="142820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txBody>
          <a:bodyPr rtlCol="0" anchor="ctr">
            <a:spAutoFit/>
          </a:bodyPr>
          <a:lstStyle/>
          <a:p>
            <a:pPr algn="l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5" name="幻灯片编号">
            <a:extLst>
              <a:ext uri="{FF2B5EF4-FFF2-40B4-BE49-F238E27FC236}">
                <a16:creationId xmlns:a16="http://schemas.microsoft.com/office/drawing/2014/main" id="{77288FB8-6EF2-345F-BA5D-33C0D97081E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6131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#include &lt;iostream&gt;…"/>
          <p:cNvSpPr txBox="1"/>
          <p:nvPr/>
        </p:nvSpPr>
        <p:spPr>
          <a:xfrm>
            <a:off x="2565491" y="2964483"/>
            <a:ext cx="7873818" cy="3824633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>
            <a:spAutoFit/>
          </a:bodyPr>
          <a:lstStyle/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#include &lt;iostream&gt;</a:t>
            </a:r>
            <a:endParaRPr lang="en-US"/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rPr lang="en-US"/>
              <a:t>#</a:t>
            </a:r>
            <a:r>
              <a:rPr lang="en-US" altLang="zh-CN"/>
              <a:t>include &lt;fstream&gt;</a:t>
            </a:r>
            <a:endParaRPr/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using namespace std;</a:t>
            </a:r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endParaRPr/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int main()</a:t>
            </a:r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{</a:t>
            </a:r>
            <a:endParaRPr lang="en-US"/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rPr lang="en-US"/>
              <a:t>    </a:t>
            </a:r>
            <a:r>
              <a:rPr lang="en-US">
                <a:solidFill>
                  <a:srgbClr val="FFC000"/>
                </a:solidFill>
              </a:rPr>
              <a:t>ofstream fout("FOP-</a:t>
            </a:r>
            <a:r>
              <a:rPr lang="en-US" altLang="zh-CN">
                <a:solidFill>
                  <a:srgbClr val="FFC000"/>
                </a:solidFill>
              </a:rPr>
              <a:t>THU.txt");</a:t>
            </a:r>
            <a:endParaRPr>
              <a:solidFill>
                <a:srgbClr val="FFC000"/>
              </a:solidFill>
            </a:endParaRPr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    </a:t>
            </a:r>
            <a:r>
              <a:rPr lang="en-US">
                <a:solidFill>
                  <a:srgbClr val="FFC000"/>
                </a:solidFill>
              </a:rPr>
              <a:t>f</a:t>
            </a:r>
            <a:r>
              <a:rPr>
                <a:solidFill>
                  <a:srgbClr val="FFC000"/>
                </a:solidFill>
              </a:rPr>
              <a:t>out </a:t>
            </a:r>
            <a:r>
              <a:t>&lt;&lt; </a:t>
            </a:r>
            <a:r>
              <a:rPr>
                <a:solidFill>
                  <a:srgbClr val="FFFFFF"/>
                </a:solidFill>
              </a:rPr>
              <a:t>"</a:t>
            </a:r>
            <a:r>
              <a:rPr b="1">
                <a:solidFill>
                  <a:srgbClr val="FFFFFF"/>
                </a:solidFill>
              </a:rPr>
              <a:t>END. See you later!</a:t>
            </a:r>
            <a:r>
              <a:rPr>
                <a:solidFill>
                  <a:srgbClr val="FFFFFF"/>
                </a:solidFill>
              </a:rPr>
              <a:t>"</a:t>
            </a:r>
            <a:r>
              <a:t> &lt;&lt; endl;</a:t>
            </a:r>
            <a:endParaRPr lang="en-US"/>
          </a:p>
          <a:p>
            <a:pPr marL="487680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rPr lang="en-US"/>
              <a:t>    </a:t>
            </a:r>
            <a:r>
              <a:t>return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0</a:t>
            </a:r>
            <a:r>
              <a:t>;</a:t>
            </a:r>
          </a:p>
          <a:p>
            <a:pPr marL="487680" lvl="1" indent="-487680" algn="l" defTabSz="1300480">
              <a:defRPr b="0">
                <a:solidFill>
                  <a:srgbClr val="75F84C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>
            <a:latin typeface="Consolas" panose="020B0609020204030204" pitchFamily="49" charset="0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wrap="square">
        <a:spAutoFit/>
      </a:bodyPr>
      <a:lstStyle>
        <a:defPPr algn="l">
          <a:defRPr b="0">
            <a:solidFill>
              <a:srgbClr val="000000"/>
            </a:solidFill>
            <a:effectLst/>
            <a:latin typeface="Consolas" panose="020B0609020204030204" pitchFamily="49" charset="0"/>
          </a:defRPr>
        </a:def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</TotalTime>
  <Words>10460</Words>
  <Application>Microsoft Macintosh PowerPoint</Application>
  <PresentationFormat>自定义</PresentationFormat>
  <Paragraphs>1403</Paragraphs>
  <Slides>93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93</vt:i4>
      </vt:variant>
    </vt:vector>
  </HeadingPairs>
  <TitlesOfParts>
    <vt:vector size="124" baseType="lpstr">
      <vt:lpstr>冬青黑体简体中文 W3</vt:lpstr>
      <vt:lpstr>冬青黑体简体中文 W6</vt:lpstr>
      <vt:lpstr>华文仿宋</vt:lpstr>
      <vt:lpstr>华文楷体</vt:lpstr>
      <vt:lpstr>华文宋体</vt:lpstr>
      <vt:lpstr>华文细黑</vt:lpstr>
      <vt:lpstr>华文中宋</vt:lpstr>
      <vt:lpstr>楷体</vt:lpstr>
      <vt:lpstr>Microsoft YaHei</vt:lpstr>
      <vt:lpstr>Microsoft YaHei</vt:lpstr>
      <vt:lpstr>Iosevka Fixed</vt:lpstr>
      <vt:lpstr>SIL-Kai-Reg-Jian</vt:lpstr>
      <vt:lpstr>American Typewriter</vt:lpstr>
      <vt:lpstr>Arial</vt:lpstr>
      <vt:lpstr>Arial Rounded MT Bold</vt:lpstr>
      <vt:lpstr>Calibri</vt:lpstr>
      <vt:lpstr>Consolas</vt:lpstr>
      <vt:lpstr>Courier</vt:lpstr>
      <vt:lpstr>Courier New</vt:lpstr>
      <vt:lpstr>Engravers MT</vt:lpstr>
      <vt:lpstr>Gill Sans</vt:lpstr>
      <vt:lpstr>Helvetica</vt:lpstr>
      <vt:lpstr>Helvetica Neue</vt:lpstr>
      <vt:lpstr>Helvetica Neue Medium</vt:lpstr>
      <vt:lpstr>Impact</vt:lpstr>
      <vt:lpstr>Lucida Console</vt:lpstr>
      <vt:lpstr>Times New Roman</vt:lpstr>
      <vt:lpstr>Wingdings</vt:lpstr>
      <vt:lpstr>White</vt:lpstr>
      <vt:lpstr>2_White</vt:lpstr>
      <vt:lpstr>1_White</vt:lpstr>
      <vt:lpstr>PowerPoint 演示文稿</vt:lpstr>
      <vt:lpstr>本讲提纲</vt:lpstr>
      <vt:lpstr>第7讲 数据组织与处理（下）</vt:lpstr>
      <vt:lpstr>PowerPoint 演示文稿</vt:lpstr>
      <vt:lpstr>停电了怎么办？</vt:lpstr>
      <vt:lpstr>什么是文件</vt:lpstr>
      <vt:lpstr>文件的位置</vt:lpstr>
      <vt:lpstr>文件的类型 – 数据的存储方式</vt:lpstr>
      <vt:lpstr>二进制文件的内容显示</vt:lpstr>
      <vt:lpstr>文本文件的内容显示</vt:lpstr>
      <vt:lpstr>文本文件内容的显示与存储</vt:lpstr>
      <vt:lpstr>文本文件的内容显示（1）</vt:lpstr>
      <vt:lpstr>文本文件的内容显示（2）</vt:lpstr>
      <vt:lpstr>文本文件的内容显示（3）</vt:lpstr>
      <vt:lpstr>【任务7.1】为程序添加“皮肤”</vt:lpstr>
      <vt:lpstr>【任务7.1】为程序添加“皮肤”</vt:lpstr>
      <vt:lpstr>迄今为止掌握的技术解决不了</vt:lpstr>
      <vt:lpstr>需要使用“文件”这个工具来帮忙</vt:lpstr>
      <vt:lpstr>参考代码</vt:lpstr>
      <vt:lpstr>揭密：如何换肤？</vt:lpstr>
      <vt:lpstr>文本文件内容读取的基本方法</vt:lpstr>
      <vt:lpstr>文本文件内容读取的基本方法</vt:lpstr>
      <vt:lpstr>【防御性编程】打开文件后要检测是否正常</vt:lpstr>
      <vt:lpstr>文本文件内容读取的基本方法</vt:lpstr>
      <vt:lpstr>文本文件内容读取的基本方法</vt:lpstr>
      <vt:lpstr>【试一试】当打开文件失败时，仍然读取文件会如何？</vt:lpstr>
      <vt:lpstr>从不同位置读取文件内容</vt:lpstr>
      <vt:lpstr>【任务7.2】自带记忆的累加器</vt:lpstr>
      <vt:lpstr>文本文件内容写入的基本方法</vt:lpstr>
      <vt:lpstr>练习：写入文本到文件中</vt:lpstr>
      <vt:lpstr>用文件解决小明的难题</vt:lpstr>
      <vt:lpstr>参考代码（续）</vt:lpstr>
      <vt:lpstr>也可以用二进制文件保存中间结果</vt:lpstr>
      <vt:lpstr>二进制文件内容的读写方法</vt:lpstr>
      <vt:lpstr>二进制文件内容的读写方法</vt:lpstr>
      <vt:lpstr>示例代码片段（1）</vt:lpstr>
      <vt:lpstr>示例代码片段（2）</vt:lpstr>
      <vt:lpstr>使用二进制文件：参考代码V1.0</vt:lpstr>
      <vt:lpstr>使用二进制文件：参考代码V2.0</vt:lpstr>
      <vt:lpstr>【任务7.3】词频统计</vt:lpstr>
      <vt:lpstr>程序输出示例</vt:lpstr>
      <vt:lpstr>程序 = 数据结构 + 算法</vt:lpstr>
      <vt:lpstr>算法思路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Version 1.0 的输出</vt:lpstr>
      <vt:lpstr>Version 2.0 ： 擦除单词后面的标点</vt:lpstr>
      <vt:lpstr>Version 2.0 ： 擦除单词后面的标点</vt:lpstr>
      <vt:lpstr>逐步求精：实现两个底层函数</vt:lpstr>
      <vt:lpstr>Version 2.0 的输出</vt:lpstr>
      <vt:lpstr>Version 2.0 的调试</vt:lpstr>
      <vt:lpstr>PowerPoint 演示文稿</vt:lpstr>
      <vt:lpstr>【编程经验】关于fin.eof( )的注意事项</vt:lpstr>
      <vt:lpstr>Version 3.0的代码片段：增加EOF检查</vt:lpstr>
      <vt:lpstr>【任务7.4】期中成绩直方图统计</vt:lpstr>
      <vt:lpstr>【任务7.4】期中成绩直方图统计（续）</vt:lpstr>
      <vt:lpstr>程序分析与设计</vt:lpstr>
      <vt:lpstr>PowerPoint 演示文稿</vt:lpstr>
      <vt:lpstr>PowerPoint 演示文稿</vt:lpstr>
      <vt:lpstr>PowerPoint 演示文稿</vt:lpstr>
      <vt:lpstr>多门课程成绩的合并算法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程序的实现（参考代码）</vt:lpstr>
      <vt:lpstr>程序运行输出结果</vt:lpstr>
      <vt:lpstr>【任务7.5】合成数字串语音的工具</vt:lpstr>
      <vt:lpstr>WAV音频文件的格式</vt:lpstr>
      <vt:lpstr>定义WAV文件的头结构</vt:lpstr>
      <vt:lpstr>存储标注信息的文件格式</vt:lpstr>
      <vt:lpstr>参考代码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本讲知识点小结</vt:lpstr>
      <vt:lpstr>思考题：如何让计算机象人一样说话？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程序设计基础</dc:title>
  <dc:creator/>
  <cp:lastModifiedBy>Ren Ju</cp:lastModifiedBy>
  <cp:revision>592</cp:revision>
  <dcterms:created xsi:type="dcterms:W3CDTF">2019-10-23T14:28:04Z</dcterms:created>
  <dcterms:modified xsi:type="dcterms:W3CDTF">2024-11-03T07:25:06Z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